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6.xml" ContentType="application/vnd.openxmlformats-officedocument.themeOverr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7.xml" ContentType="application/vnd.openxmlformats-officedocument.themeOverr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8.xml" ContentType="application/vnd.openxmlformats-officedocument.themeOverr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9.xml" ContentType="application/vnd.openxmlformats-officedocument.themeOverr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0.xml" ContentType="application/vnd.openxmlformats-officedocument.themeOverrid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1.xml" ContentType="application/vnd.openxmlformats-officedocument.themeOverr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460" r:id="rId2"/>
    <p:sldId id="459" r:id="rId3"/>
    <p:sldId id="416" r:id="rId4"/>
    <p:sldId id="417" r:id="rId5"/>
    <p:sldId id="418" r:id="rId6"/>
    <p:sldId id="419" r:id="rId7"/>
    <p:sldId id="420" r:id="rId8"/>
    <p:sldId id="422" r:id="rId9"/>
    <p:sldId id="430" r:id="rId10"/>
    <p:sldId id="421" r:id="rId11"/>
    <p:sldId id="423" r:id="rId12"/>
    <p:sldId id="425" r:id="rId13"/>
    <p:sldId id="424" r:id="rId14"/>
    <p:sldId id="426" r:id="rId15"/>
    <p:sldId id="431" r:id="rId16"/>
    <p:sldId id="434" r:id="rId17"/>
    <p:sldId id="427" r:id="rId18"/>
    <p:sldId id="429" r:id="rId19"/>
    <p:sldId id="432" r:id="rId20"/>
    <p:sldId id="433" r:id="rId21"/>
    <p:sldId id="435" r:id="rId22"/>
    <p:sldId id="436" r:id="rId23"/>
    <p:sldId id="438" r:id="rId24"/>
    <p:sldId id="439" r:id="rId25"/>
    <p:sldId id="411" r:id="rId26"/>
    <p:sldId id="394" r:id="rId27"/>
    <p:sldId id="440" r:id="rId28"/>
    <p:sldId id="442" r:id="rId29"/>
    <p:sldId id="437" r:id="rId30"/>
    <p:sldId id="444" r:id="rId31"/>
    <p:sldId id="445" r:id="rId32"/>
    <p:sldId id="461" r:id="rId33"/>
    <p:sldId id="448" r:id="rId34"/>
    <p:sldId id="449" r:id="rId35"/>
    <p:sldId id="450" r:id="rId36"/>
    <p:sldId id="451" r:id="rId37"/>
    <p:sldId id="452" r:id="rId38"/>
    <p:sldId id="453" r:id="rId39"/>
    <p:sldId id="454" r:id="rId40"/>
    <p:sldId id="462" r:id="rId41"/>
    <p:sldId id="456" r:id="rId42"/>
    <p:sldId id="457" r:id="rId43"/>
    <p:sldId id="458" r:id="rId44"/>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4C415BF-1B8E-4152-B4E6-D87BEC7C7C12}">
          <p14:sldIdLst>
            <p14:sldId id="460"/>
            <p14:sldId id="459"/>
            <p14:sldId id="416"/>
            <p14:sldId id="417"/>
            <p14:sldId id="418"/>
            <p14:sldId id="419"/>
            <p14:sldId id="420"/>
            <p14:sldId id="422"/>
            <p14:sldId id="430"/>
            <p14:sldId id="421"/>
            <p14:sldId id="423"/>
            <p14:sldId id="425"/>
            <p14:sldId id="424"/>
            <p14:sldId id="426"/>
            <p14:sldId id="431"/>
            <p14:sldId id="434"/>
            <p14:sldId id="427"/>
            <p14:sldId id="429"/>
            <p14:sldId id="432"/>
            <p14:sldId id="433"/>
            <p14:sldId id="435"/>
            <p14:sldId id="436"/>
            <p14:sldId id="438"/>
            <p14:sldId id="439"/>
            <p14:sldId id="411"/>
            <p14:sldId id="394"/>
            <p14:sldId id="440"/>
            <p14:sldId id="442"/>
            <p14:sldId id="437"/>
            <p14:sldId id="444"/>
            <p14:sldId id="445"/>
            <p14:sldId id="461"/>
            <p14:sldId id="448"/>
            <p14:sldId id="449"/>
            <p14:sldId id="450"/>
            <p14:sldId id="451"/>
            <p14:sldId id="452"/>
            <p14:sldId id="453"/>
            <p14:sldId id="454"/>
            <p14:sldId id="462"/>
            <p14:sldId id="456"/>
            <p14:sldId id="457"/>
            <p14:sldId id="458"/>
          </p14:sldIdLst>
        </p14:section>
      </p14:sectionLst>
    </p:ext>
    <p:ext uri="{EFAFB233-063F-42B5-8137-9DF3F51BA10A}">
      <p15:sldGuideLst xmlns:p15="http://schemas.microsoft.com/office/powerpoint/2012/main">
        <p15:guide id="1" orient="horz" pos="431" userDrawn="1">
          <p15:clr>
            <a:srgbClr val="A4A3A4"/>
          </p15:clr>
        </p15:guide>
        <p15:guide id="2" pos="2228" userDrawn="1">
          <p15:clr>
            <a:srgbClr val="A4A3A4"/>
          </p15:clr>
        </p15:guide>
        <p15:guide id="3" pos="210" userDrawn="1">
          <p15:clr>
            <a:srgbClr val="A4A3A4"/>
          </p15:clr>
        </p15:guide>
        <p15:guide id="4" pos="4110" userDrawn="1">
          <p15:clr>
            <a:srgbClr val="A4A3A4"/>
          </p15:clr>
        </p15:guide>
        <p15:guide id="5" orient="horz" pos="5465" userDrawn="1">
          <p15:clr>
            <a:srgbClr val="A4A3A4"/>
          </p15:clr>
        </p15:guide>
        <p15:guide id="6" pos="2092" userDrawn="1">
          <p15:clr>
            <a:srgbClr val="A4A3A4"/>
          </p15:clr>
        </p15:guide>
        <p15:guide id="7" pos="2160" userDrawn="1">
          <p15:clr>
            <a:srgbClr val="A4A3A4"/>
          </p15:clr>
        </p15:guide>
        <p15:guide id="8" pos="1230" userDrawn="1">
          <p15:clr>
            <a:srgbClr val="A4A3A4"/>
          </p15:clr>
        </p15:guide>
        <p15:guide id="13" pos="3090" userDrawn="1">
          <p15:clr>
            <a:srgbClr val="A4A3A4"/>
          </p15:clr>
        </p15:guide>
        <p15:guide id="14" orient="horz" pos="295" userDrawn="1">
          <p15:clr>
            <a:srgbClr val="A4A3A4"/>
          </p15:clr>
        </p15:guide>
        <p15:guide id="15" pos="663" userDrawn="1">
          <p15:clr>
            <a:srgbClr val="A4A3A4"/>
          </p15:clr>
        </p15:guide>
        <p15:guide id="16" pos="36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6476"/>
    <a:srgbClr val="BEBABB"/>
    <a:srgbClr val="A999A8"/>
    <a:srgbClr val="F6C1AC"/>
    <a:srgbClr val="E4976D"/>
    <a:srgbClr val="CE7859"/>
    <a:srgbClr val="4B3649"/>
    <a:srgbClr val="FFFFFF"/>
    <a:srgbClr val="DBD9DA"/>
    <a:srgbClr val="F4B4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499" autoAdjust="0"/>
    <p:restoredTop sz="94660"/>
  </p:normalViewPr>
  <p:slideViewPr>
    <p:cSldViewPr snapToGrid="0">
      <p:cViewPr varScale="1">
        <p:scale>
          <a:sx n="83" d="100"/>
          <a:sy n="83" d="100"/>
        </p:scale>
        <p:origin x="1264" y="200"/>
      </p:cViewPr>
      <p:guideLst>
        <p:guide orient="horz" pos="431"/>
        <p:guide pos="2228"/>
        <p:guide pos="210"/>
        <p:guide pos="4110"/>
        <p:guide orient="horz" pos="5465"/>
        <p:guide pos="2092"/>
        <p:guide pos="2160"/>
        <p:guide pos="1230"/>
        <p:guide pos="3090"/>
        <p:guide orient="horz" pos="295"/>
        <p:guide pos="663"/>
        <p:guide pos="3657"/>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_____Microsoft_Excel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_____Microsoft_Excel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_____Microsoft_Excel7.xlsx"/></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_____Microsoft_Excel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package" Target="../embeddings/_____Microsoft_Excel11.xlsx"/><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package" Target="../embeddings/_____Microsoft_Excel12.xlsx"/><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package" Target="../embeddings/_____Microsoft_Excel13.xlsx"/><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_____Microsoft_Excel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_____Microsoft_Excel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_____Microsoft_Excel16.xlsx"/><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_____Microsoft_Excel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_____Microsoft_Excel18.xlsx"/><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_____Microsoft_Excel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_____Microsoft_Excel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_____Microsoft_Excel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_____Microsoft_Excel22.xlsx"/><Relationship Id="rId2" Type="http://schemas.microsoft.com/office/2011/relationships/chartColorStyle" Target="colors19.xml"/><Relationship Id="rId1" Type="http://schemas.microsoft.com/office/2011/relationships/chartStyle" Target="style19.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_____Microsoft_Excel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_____Microsoft_Excel2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4834437379141275E-3"/>
          <c:w val="1"/>
          <c:h val="0.68806392131415073"/>
        </c:manualLayout>
      </c:layout>
      <c:barChart>
        <c:barDir val="bar"/>
        <c:grouping val="stacked"/>
        <c:varyColors val="0"/>
        <c:ser>
          <c:idx val="0"/>
          <c:order val="0"/>
          <c:tx>
            <c:strRef>
              <c:f>Лист1!$B$1</c:f>
              <c:strCache>
                <c:ptCount val="1"/>
                <c:pt idx="0">
                  <c:v>Мужской</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Лист1!$B$2</c:f>
              <c:numCache>
                <c:formatCode>General</c:formatCode>
                <c:ptCount val="1"/>
                <c:pt idx="0">
                  <c:v>45</c:v>
                </c:pt>
              </c:numCache>
            </c:numRef>
          </c:val>
          <c:extLst>
            <c:ext xmlns:c16="http://schemas.microsoft.com/office/drawing/2014/chart" uri="{C3380CC4-5D6E-409C-BE32-E72D297353CC}">
              <c16:uniqueId val="{00000000-015A-4166-ACE1-441CC02C4F86}"/>
            </c:ext>
          </c:extLst>
        </c:ser>
        <c:ser>
          <c:idx val="1"/>
          <c:order val="1"/>
          <c:tx>
            <c:strRef>
              <c:f>Лист1!$C$1</c:f>
              <c:strCache>
                <c:ptCount val="1"/>
                <c:pt idx="0">
                  <c:v>Женский</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Лист1!$C$2</c:f>
              <c:numCache>
                <c:formatCode>General</c:formatCode>
                <c:ptCount val="1"/>
                <c:pt idx="0">
                  <c:v>55</c:v>
                </c:pt>
              </c:numCache>
            </c:numRef>
          </c:val>
          <c:extLst>
            <c:ext xmlns:c16="http://schemas.microsoft.com/office/drawing/2014/chart" uri="{C3380CC4-5D6E-409C-BE32-E72D297353CC}">
              <c16:uniqueId val="{00000001-015A-4166-ACE1-441CC02C4F86}"/>
            </c:ext>
          </c:extLst>
        </c:ser>
        <c:dLbls>
          <c:dLblPos val="ctr"/>
          <c:showLegendKey val="0"/>
          <c:showVal val="1"/>
          <c:showCatName val="0"/>
          <c:showSerName val="0"/>
          <c:showPercent val="0"/>
          <c:showBubbleSize val="0"/>
        </c:dLbls>
        <c:gapWidth val="86"/>
        <c:overlap val="100"/>
        <c:axId val="179207680"/>
        <c:axId val="179088768"/>
      </c:barChart>
      <c:catAx>
        <c:axId val="179207680"/>
        <c:scaling>
          <c:orientation val="maxMin"/>
        </c:scaling>
        <c:delete val="1"/>
        <c:axPos val="l"/>
        <c:numFmt formatCode="General" sourceLinked="1"/>
        <c:majorTickMark val="none"/>
        <c:minorTickMark val="none"/>
        <c:tickLblPos val="nextTo"/>
        <c:crossAx val="179088768"/>
        <c:crosses val="autoZero"/>
        <c:auto val="1"/>
        <c:lblAlgn val="ctr"/>
        <c:lblOffset val="100"/>
        <c:noMultiLvlLbl val="0"/>
      </c:catAx>
      <c:valAx>
        <c:axId val="179088768"/>
        <c:scaling>
          <c:orientation val="minMax"/>
          <c:max val="100"/>
        </c:scaling>
        <c:delete val="1"/>
        <c:axPos val="t"/>
        <c:numFmt formatCode="General" sourceLinked="1"/>
        <c:majorTickMark val="out"/>
        <c:minorTickMark val="none"/>
        <c:tickLblPos val="nextTo"/>
        <c:crossAx val="179207680"/>
        <c:crosses val="autoZero"/>
        <c:crossBetween val="between"/>
      </c:valAx>
      <c:spPr>
        <a:noFill/>
        <a:ln>
          <a:noFill/>
        </a:ln>
        <a:effectLst/>
      </c:spPr>
    </c:plotArea>
    <c:legend>
      <c:legendPos val="b"/>
      <c:layout>
        <c:manualLayout>
          <c:xMode val="edge"/>
          <c:yMode val="edge"/>
          <c:x val="0.357411185140319"/>
          <c:y val="0.62927175455835793"/>
          <c:w val="0.28492539795465527"/>
          <c:h val="0.27444412784499289"/>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5723028315788076E-2"/>
          <c:w val="0.99780905305870315"/>
          <c:h val="0.68806392131415073"/>
        </c:manualLayout>
      </c:layout>
      <c:barChart>
        <c:barDir val="bar"/>
        <c:grouping val="stacked"/>
        <c:varyColors val="0"/>
        <c:ser>
          <c:idx val="0"/>
          <c:order val="0"/>
          <c:tx>
            <c:strRef>
              <c:f>Лист1!$B$1</c:f>
              <c:strCache>
                <c:ptCount val="1"/>
                <c:pt idx="0">
                  <c:v>24-34 лет</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Лист1!$B$2</c:f>
              <c:numCache>
                <c:formatCode>General</c:formatCode>
                <c:ptCount val="1"/>
                <c:pt idx="0">
                  <c:v>20</c:v>
                </c:pt>
              </c:numCache>
            </c:numRef>
          </c:val>
          <c:extLst>
            <c:ext xmlns:c16="http://schemas.microsoft.com/office/drawing/2014/chart" uri="{C3380CC4-5D6E-409C-BE32-E72D297353CC}">
              <c16:uniqueId val="{00000000-BD2E-4214-A481-7F2545949612}"/>
            </c:ext>
          </c:extLst>
        </c:ser>
        <c:ser>
          <c:idx val="1"/>
          <c:order val="1"/>
          <c:tx>
            <c:strRef>
              <c:f>Лист1!$C$1</c:f>
              <c:strCache>
                <c:ptCount val="1"/>
                <c:pt idx="0">
                  <c:v>35-44 лет</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Лист1!$C$2</c:f>
              <c:numCache>
                <c:formatCode>General</c:formatCode>
                <c:ptCount val="1"/>
                <c:pt idx="0">
                  <c:v>30</c:v>
                </c:pt>
              </c:numCache>
            </c:numRef>
          </c:val>
          <c:extLst>
            <c:ext xmlns:c16="http://schemas.microsoft.com/office/drawing/2014/chart" uri="{C3380CC4-5D6E-409C-BE32-E72D297353CC}">
              <c16:uniqueId val="{00000001-BD2E-4214-A481-7F2545949612}"/>
            </c:ext>
          </c:extLst>
        </c:ser>
        <c:ser>
          <c:idx val="2"/>
          <c:order val="2"/>
          <c:tx>
            <c:strRef>
              <c:f>Лист1!$D$1</c:f>
              <c:strCache>
                <c:ptCount val="1"/>
                <c:pt idx="0">
                  <c:v>45-54 лет</c:v>
                </c:pt>
              </c:strCache>
            </c:strRef>
          </c:tx>
          <c:spPr>
            <a:solidFill>
              <a:srgbClr val="776476"/>
            </a:solidFill>
          </c:spPr>
          <c:invertIfNegative val="0"/>
          <c:dLbls>
            <c:spPr>
              <a:noFill/>
              <a:ln>
                <a:noFill/>
              </a:ln>
              <a:effectLst/>
            </c:spPr>
            <c:txPr>
              <a:bodyPr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Все опрошенные</c:v>
                </c:pt>
              </c:strCache>
            </c:strRef>
          </c:cat>
          <c:val>
            <c:numRef>
              <c:f>Лист1!$D$2</c:f>
              <c:numCache>
                <c:formatCode>General</c:formatCode>
                <c:ptCount val="1"/>
                <c:pt idx="0">
                  <c:v>30</c:v>
                </c:pt>
              </c:numCache>
            </c:numRef>
          </c:val>
          <c:extLst>
            <c:ext xmlns:c16="http://schemas.microsoft.com/office/drawing/2014/chart" uri="{C3380CC4-5D6E-409C-BE32-E72D297353CC}">
              <c16:uniqueId val="{00000002-BD2E-4214-A481-7F2545949612}"/>
            </c:ext>
          </c:extLst>
        </c:ser>
        <c:ser>
          <c:idx val="3"/>
          <c:order val="3"/>
          <c:tx>
            <c:strRef>
              <c:f>Лист1!$E$1</c:f>
              <c:strCache>
                <c:ptCount val="1"/>
                <c:pt idx="0">
                  <c:v>55-64 лет</c:v>
                </c:pt>
              </c:strCache>
            </c:strRef>
          </c:tx>
          <c:spPr>
            <a:solidFill>
              <a:srgbClr val="4B3649"/>
            </a:solidFill>
          </c:spPr>
          <c:invertIfNegative val="0"/>
          <c:dLbls>
            <c:spPr>
              <a:noFill/>
              <a:ln>
                <a:noFill/>
              </a:ln>
              <a:effectLst/>
            </c:spPr>
            <c:txPr>
              <a:bodyPr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Все опрошенные</c:v>
                </c:pt>
              </c:strCache>
            </c:strRef>
          </c:cat>
          <c:val>
            <c:numRef>
              <c:f>Лист1!$E$2</c:f>
              <c:numCache>
                <c:formatCode>General</c:formatCode>
                <c:ptCount val="1"/>
                <c:pt idx="0">
                  <c:v>20</c:v>
                </c:pt>
              </c:numCache>
            </c:numRef>
          </c:val>
          <c:extLst>
            <c:ext xmlns:c16="http://schemas.microsoft.com/office/drawing/2014/chart" uri="{C3380CC4-5D6E-409C-BE32-E72D297353CC}">
              <c16:uniqueId val="{00000003-BD2E-4214-A481-7F2545949612}"/>
            </c:ext>
          </c:extLst>
        </c:ser>
        <c:dLbls>
          <c:dLblPos val="ctr"/>
          <c:showLegendKey val="0"/>
          <c:showVal val="1"/>
          <c:showCatName val="0"/>
          <c:showSerName val="0"/>
          <c:showPercent val="0"/>
          <c:showBubbleSize val="0"/>
        </c:dLbls>
        <c:gapWidth val="86"/>
        <c:overlap val="100"/>
        <c:axId val="179207680"/>
        <c:axId val="179088768"/>
      </c:barChart>
      <c:catAx>
        <c:axId val="179207680"/>
        <c:scaling>
          <c:orientation val="maxMin"/>
        </c:scaling>
        <c:delete val="1"/>
        <c:axPos val="l"/>
        <c:numFmt formatCode="General" sourceLinked="1"/>
        <c:majorTickMark val="none"/>
        <c:minorTickMark val="none"/>
        <c:tickLblPos val="nextTo"/>
        <c:crossAx val="179088768"/>
        <c:crosses val="autoZero"/>
        <c:auto val="1"/>
        <c:lblAlgn val="ctr"/>
        <c:lblOffset val="100"/>
        <c:noMultiLvlLbl val="0"/>
      </c:catAx>
      <c:valAx>
        <c:axId val="179088768"/>
        <c:scaling>
          <c:orientation val="minMax"/>
          <c:max val="100"/>
        </c:scaling>
        <c:delete val="1"/>
        <c:axPos val="t"/>
        <c:numFmt formatCode="General" sourceLinked="1"/>
        <c:majorTickMark val="out"/>
        <c:minorTickMark val="none"/>
        <c:tickLblPos val="nextTo"/>
        <c:crossAx val="179207680"/>
        <c:crosses val="autoZero"/>
        <c:crossBetween val="between"/>
      </c:valAx>
      <c:spPr>
        <a:noFill/>
        <a:ln>
          <a:noFill/>
        </a:ln>
        <a:effectLst/>
      </c:spPr>
    </c:plotArea>
    <c:legend>
      <c:legendPos val="b"/>
      <c:layout>
        <c:manualLayout>
          <c:xMode val="edge"/>
          <c:yMode val="edge"/>
          <c:x val="0.11349076063969316"/>
          <c:y val="0.66673158582755698"/>
          <c:w val="0.7692266665201295"/>
          <c:h val="0.2032444344143689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177675062084906E-3"/>
          <c:y val="1.5723028315788076E-2"/>
          <c:w val="0.99388223249379148"/>
          <c:h val="0.68806392131415073"/>
        </c:manualLayout>
      </c:layout>
      <c:barChart>
        <c:barDir val="bar"/>
        <c:grouping val="stacked"/>
        <c:varyColors val="0"/>
        <c:ser>
          <c:idx val="0"/>
          <c:order val="0"/>
          <c:tx>
            <c:strRef>
              <c:f>Лист1!$B$1</c:f>
              <c:strCache>
                <c:ptCount val="1"/>
                <c:pt idx="0">
                  <c:v>1 ребенок</c:v>
                </c:pt>
              </c:strCache>
            </c:strRef>
          </c:tx>
          <c:spPr>
            <a:solidFill>
              <a:srgbClr val="F4B49A"/>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Лист1!$B$2</c:f>
              <c:numCache>
                <c:formatCode>General</c:formatCode>
                <c:ptCount val="1"/>
                <c:pt idx="0">
                  <c:v>69</c:v>
                </c:pt>
              </c:numCache>
            </c:numRef>
          </c:val>
          <c:extLst>
            <c:ext xmlns:c16="http://schemas.microsoft.com/office/drawing/2014/chart" uri="{C3380CC4-5D6E-409C-BE32-E72D297353CC}">
              <c16:uniqueId val="{00000000-0800-4306-B66B-8E82082E6FE4}"/>
            </c:ext>
          </c:extLst>
        </c:ser>
        <c:ser>
          <c:idx val="1"/>
          <c:order val="1"/>
          <c:tx>
            <c:strRef>
              <c:f>Лист1!$C$1</c:f>
              <c:strCache>
                <c:ptCount val="1"/>
                <c:pt idx="0">
                  <c:v>2 ребенка</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Лист1!$C$2</c:f>
              <c:numCache>
                <c:formatCode>General</c:formatCode>
                <c:ptCount val="1"/>
                <c:pt idx="0">
                  <c:v>28</c:v>
                </c:pt>
              </c:numCache>
            </c:numRef>
          </c:val>
          <c:extLst>
            <c:ext xmlns:c16="http://schemas.microsoft.com/office/drawing/2014/chart" uri="{C3380CC4-5D6E-409C-BE32-E72D297353CC}">
              <c16:uniqueId val="{00000001-0800-4306-B66B-8E82082E6FE4}"/>
            </c:ext>
          </c:extLst>
        </c:ser>
        <c:ser>
          <c:idx val="2"/>
          <c:order val="2"/>
          <c:tx>
            <c:strRef>
              <c:f>Лист1!$D$1</c:f>
              <c:strCache>
                <c:ptCount val="1"/>
                <c:pt idx="0">
                  <c:v>3 и более</c:v>
                </c:pt>
              </c:strCache>
            </c:strRef>
          </c:tx>
          <c:spPr>
            <a:solidFill>
              <a:srgbClr val="CE7859"/>
            </a:solidFill>
          </c:spPr>
          <c:invertIfNegative val="0"/>
          <c:dLbls>
            <c:spPr>
              <a:noFill/>
              <a:ln>
                <a:noFill/>
              </a:ln>
              <a:effectLst/>
            </c:spPr>
            <c:txPr>
              <a:bodyPr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Все опрошенные</c:v>
                </c:pt>
              </c:strCache>
            </c:strRef>
          </c:cat>
          <c:val>
            <c:numRef>
              <c:f>Лист1!$D$2</c:f>
              <c:numCache>
                <c:formatCode>General</c:formatCode>
                <c:ptCount val="1"/>
                <c:pt idx="0">
                  <c:v>3</c:v>
                </c:pt>
              </c:numCache>
            </c:numRef>
          </c:val>
          <c:extLst>
            <c:ext xmlns:c16="http://schemas.microsoft.com/office/drawing/2014/chart" uri="{C3380CC4-5D6E-409C-BE32-E72D297353CC}">
              <c16:uniqueId val="{00000002-0800-4306-B66B-8E82082E6FE4}"/>
            </c:ext>
          </c:extLst>
        </c:ser>
        <c:dLbls>
          <c:dLblPos val="ctr"/>
          <c:showLegendKey val="0"/>
          <c:showVal val="1"/>
          <c:showCatName val="0"/>
          <c:showSerName val="0"/>
          <c:showPercent val="0"/>
          <c:showBubbleSize val="0"/>
        </c:dLbls>
        <c:gapWidth val="86"/>
        <c:overlap val="100"/>
        <c:axId val="179207680"/>
        <c:axId val="179088768"/>
      </c:barChart>
      <c:catAx>
        <c:axId val="179207680"/>
        <c:scaling>
          <c:orientation val="maxMin"/>
        </c:scaling>
        <c:delete val="1"/>
        <c:axPos val="l"/>
        <c:numFmt formatCode="General" sourceLinked="1"/>
        <c:majorTickMark val="none"/>
        <c:minorTickMark val="none"/>
        <c:tickLblPos val="nextTo"/>
        <c:crossAx val="179088768"/>
        <c:crosses val="autoZero"/>
        <c:auto val="1"/>
        <c:lblAlgn val="ctr"/>
        <c:lblOffset val="100"/>
        <c:noMultiLvlLbl val="0"/>
      </c:catAx>
      <c:valAx>
        <c:axId val="179088768"/>
        <c:scaling>
          <c:orientation val="minMax"/>
          <c:max val="100"/>
        </c:scaling>
        <c:delete val="1"/>
        <c:axPos val="t"/>
        <c:numFmt formatCode="General" sourceLinked="1"/>
        <c:majorTickMark val="out"/>
        <c:minorTickMark val="none"/>
        <c:tickLblPos val="nextTo"/>
        <c:crossAx val="179207680"/>
        <c:crosses val="autoZero"/>
        <c:crossBetween val="between"/>
      </c:valAx>
      <c:spPr>
        <a:noFill/>
        <a:ln>
          <a:noFill/>
        </a:ln>
        <a:effectLst/>
      </c:spPr>
    </c:plotArea>
    <c:legend>
      <c:legendPos val="b"/>
      <c:layout>
        <c:manualLayout>
          <c:xMode val="edge"/>
          <c:yMode val="edge"/>
          <c:x val="0.27123941045830807"/>
          <c:y val="0.63299723184316448"/>
          <c:w val="0.45183354211405391"/>
          <c:h val="0.2032444344143689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84906980067228"/>
          <c:y val="5.394487922124979E-2"/>
          <c:w val="0.89415093019932768"/>
          <c:h val="0.90451385625610248"/>
        </c:manualLayout>
      </c:layout>
      <c:barChart>
        <c:barDir val="bar"/>
        <c:grouping val="clustered"/>
        <c:varyColors val="0"/>
        <c:ser>
          <c:idx val="0"/>
          <c:order val="0"/>
          <c:tx>
            <c:strRef>
              <c:f>Лист1!$B$1</c:f>
              <c:strCache>
                <c:ptCount val="1"/>
                <c:pt idx="0">
                  <c:v>Мужской</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Лист1!$A$2:$A$7</c:f>
              <c:strCache>
                <c:ptCount val="6"/>
                <c:pt idx="0">
                  <c:v>Мужской</c:v>
                </c:pt>
                <c:pt idx="1">
                  <c:v>Женский</c:v>
                </c:pt>
                <c:pt idx="3">
                  <c:v>6-9 лет</c:v>
                </c:pt>
                <c:pt idx="4">
                  <c:v>10-13 лет</c:v>
                </c:pt>
                <c:pt idx="5">
                  <c:v>14-17 лет</c:v>
                </c:pt>
              </c:strCache>
            </c:strRef>
          </c:cat>
          <c:val>
            <c:numRef>
              <c:f>Лист1!$B$2:$B$7</c:f>
              <c:numCache>
                <c:formatCode>General</c:formatCode>
                <c:ptCount val="6"/>
                <c:pt idx="0">
                  <c:v>61</c:v>
                </c:pt>
                <c:pt idx="1">
                  <c:v>58</c:v>
                </c:pt>
                <c:pt idx="3">
                  <c:v>45</c:v>
                </c:pt>
                <c:pt idx="4">
                  <c:v>42</c:v>
                </c:pt>
                <c:pt idx="5">
                  <c:v>36</c:v>
                </c:pt>
              </c:numCache>
            </c:numRef>
          </c:val>
          <c:extLst>
            <c:ext xmlns:c16="http://schemas.microsoft.com/office/drawing/2014/chart" uri="{C3380CC4-5D6E-409C-BE32-E72D297353CC}">
              <c16:uniqueId val="{00000000-F678-44A3-9BE9-B642E1C5F74E}"/>
            </c:ext>
          </c:extLst>
        </c:ser>
        <c:dLbls>
          <c:showLegendKey val="0"/>
          <c:showVal val="0"/>
          <c:showCatName val="0"/>
          <c:showSerName val="0"/>
          <c:showPercent val="0"/>
          <c:showBubbleSize val="0"/>
        </c:dLbls>
        <c:gapWidth val="54"/>
        <c:axId val="461528456"/>
        <c:axId val="461534688"/>
      </c:barChart>
      <c:catAx>
        <c:axId val="4615284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461534688"/>
        <c:crosses val="autoZero"/>
        <c:auto val="1"/>
        <c:lblAlgn val="ctr"/>
        <c:lblOffset val="100"/>
        <c:noMultiLvlLbl val="0"/>
      </c:catAx>
      <c:valAx>
        <c:axId val="461534688"/>
        <c:scaling>
          <c:orientation val="minMax"/>
        </c:scaling>
        <c:delete val="1"/>
        <c:axPos val="t"/>
        <c:numFmt formatCode="General" sourceLinked="1"/>
        <c:majorTickMark val="none"/>
        <c:minorTickMark val="none"/>
        <c:tickLblPos val="nextTo"/>
        <c:crossAx val="461528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9164581064825646E-2"/>
          <c:w val="0.99780905305870315"/>
          <c:h val="0.28985171798482406"/>
        </c:manualLayout>
      </c:layout>
      <c:barChart>
        <c:barDir val="bar"/>
        <c:grouping val="stacked"/>
        <c:varyColors val="0"/>
        <c:ser>
          <c:idx val="0"/>
          <c:order val="0"/>
          <c:tx>
            <c:strRef>
              <c:f>Лист1!$B$1</c:f>
              <c:strCache>
                <c:ptCount val="1"/>
                <c:pt idx="0">
                  <c:v>Регулярно - от 1 до 2х занятий / нед.</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Лист1!$B$2</c:f>
              <c:numCache>
                <c:formatCode>General</c:formatCode>
                <c:ptCount val="1"/>
                <c:pt idx="0">
                  <c:v>23</c:v>
                </c:pt>
              </c:numCache>
            </c:numRef>
          </c:val>
          <c:extLst>
            <c:ext xmlns:c16="http://schemas.microsoft.com/office/drawing/2014/chart" uri="{C3380CC4-5D6E-409C-BE32-E72D297353CC}">
              <c16:uniqueId val="{00000000-9DED-47C7-B11A-B02FD452CE09}"/>
            </c:ext>
          </c:extLst>
        </c:ser>
        <c:ser>
          <c:idx val="1"/>
          <c:order val="1"/>
          <c:tx>
            <c:strRef>
              <c:f>Лист1!$C$1</c:f>
              <c:strCache>
                <c:ptCount val="1"/>
                <c:pt idx="0">
                  <c:v>1 раз / нед. и реже</c:v>
                </c:pt>
              </c:strCache>
            </c:strRef>
          </c:tx>
          <c:spPr>
            <a:solidFill>
              <a:srgbClr val="F6C1AC"/>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Все опрошенные</c:v>
                </c:pt>
              </c:strCache>
            </c:strRef>
          </c:cat>
          <c:val>
            <c:numRef>
              <c:f>Лист1!$C$2</c:f>
              <c:numCache>
                <c:formatCode>General</c:formatCode>
                <c:ptCount val="1"/>
                <c:pt idx="0">
                  <c:v>36</c:v>
                </c:pt>
              </c:numCache>
            </c:numRef>
          </c:val>
          <c:extLst>
            <c:ext xmlns:c16="http://schemas.microsoft.com/office/drawing/2014/chart" uri="{C3380CC4-5D6E-409C-BE32-E72D297353CC}">
              <c16:uniqueId val="{00000001-9DED-47C7-B11A-B02FD452CE09}"/>
            </c:ext>
          </c:extLst>
        </c:ser>
        <c:ser>
          <c:idx val="2"/>
          <c:order val="2"/>
          <c:tx>
            <c:strRef>
              <c:f>Лист1!$D$1</c:f>
              <c:strCache>
                <c:ptCount val="1"/>
                <c:pt idx="0">
                  <c:v>Не занимаемся</c:v>
                </c:pt>
              </c:strCache>
            </c:strRef>
          </c:tx>
          <c:spPr>
            <a:solidFill>
              <a:srgbClr val="4B3649"/>
            </a:solidFill>
          </c:spPr>
          <c:invertIfNegative val="0"/>
          <c:dLbls>
            <c:spPr>
              <a:noFill/>
              <a:ln>
                <a:noFill/>
              </a:ln>
              <a:effectLst/>
            </c:spPr>
            <c:txPr>
              <a:bodyPr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Все опрошенные</c:v>
                </c:pt>
              </c:strCache>
            </c:strRef>
          </c:cat>
          <c:val>
            <c:numRef>
              <c:f>Лист1!$D$2</c:f>
              <c:numCache>
                <c:formatCode>General</c:formatCode>
                <c:ptCount val="1"/>
                <c:pt idx="0">
                  <c:v>40</c:v>
                </c:pt>
              </c:numCache>
            </c:numRef>
          </c:val>
          <c:extLst>
            <c:ext xmlns:c16="http://schemas.microsoft.com/office/drawing/2014/chart" uri="{C3380CC4-5D6E-409C-BE32-E72D297353CC}">
              <c16:uniqueId val="{00000002-9DED-47C7-B11A-B02FD452CE09}"/>
            </c:ext>
          </c:extLst>
        </c:ser>
        <c:ser>
          <c:idx val="3"/>
          <c:order val="3"/>
          <c:tx>
            <c:strRef>
              <c:f>Лист1!$E$1</c:f>
              <c:strCache>
                <c:ptCount val="1"/>
                <c:pt idx="0">
                  <c:v>Затрудняюсь ответить</c:v>
                </c:pt>
              </c:strCache>
            </c:strRef>
          </c:tx>
          <c:spPr>
            <a:solidFill>
              <a:srgbClr val="BEBABB"/>
            </a:solidFill>
          </c:spPr>
          <c:invertIfNegative val="0"/>
          <c:dLbls>
            <c:spPr>
              <a:noFill/>
              <a:ln>
                <a:noFill/>
              </a:ln>
              <a:effectLst/>
            </c:spPr>
            <c:txPr>
              <a:bodyPr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Все опрошенные</c:v>
                </c:pt>
              </c:strCache>
            </c:strRef>
          </c:cat>
          <c:val>
            <c:numRef>
              <c:f>Лист1!$E$2</c:f>
              <c:numCache>
                <c:formatCode>General</c:formatCode>
                <c:ptCount val="1"/>
                <c:pt idx="0">
                  <c:v>20</c:v>
                </c:pt>
              </c:numCache>
            </c:numRef>
          </c:val>
          <c:extLst>
            <c:ext xmlns:c16="http://schemas.microsoft.com/office/drawing/2014/chart" uri="{C3380CC4-5D6E-409C-BE32-E72D297353CC}">
              <c16:uniqueId val="{00000003-9DED-47C7-B11A-B02FD452CE09}"/>
            </c:ext>
          </c:extLst>
        </c:ser>
        <c:dLbls>
          <c:dLblPos val="ctr"/>
          <c:showLegendKey val="0"/>
          <c:showVal val="1"/>
          <c:showCatName val="0"/>
          <c:showSerName val="0"/>
          <c:showPercent val="0"/>
          <c:showBubbleSize val="0"/>
        </c:dLbls>
        <c:gapWidth val="86"/>
        <c:overlap val="100"/>
        <c:axId val="179207680"/>
        <c:axId val="179088768"/>
      </c:barChart>
      <c:catAx>
        <c:axId val="179207680"/>
        <c:scaling>
          <c:orientation val="maxMin"/>
        </c:scaling>
        <c:delete val="1"/>
        <c:axPos val="l"/>
        <c:numFmt formatCode="General" sourceLinked="1"/>
        <c:majorTickMark val="none"/>
        <c:minorTickMark val="none"/>
        <c:tickLblPos val="nextTo"/>
        <c:crossAx val="179088768"/>
        <c:crosses val="autoZero"/>
        <c:auto val="1"/>
        <c:lblAlgn val="ctr"/>
        <c:lblOffset val="100"/>
        <c:noMultiLvlLbl val="0"/>
      </c:catAx>
      <c:valAx>
        <c:axId val="179088768"/>
        <c:scaling>
          <c:orientation val="minMax"/>
          <c:max val="100"/>
        </c:scaling>
        <c:delete val="1"/>
        <c:axPos val="t"/>
        <c:numFmt formatCode="General" sourceLinked="1"/>
        <c:majorTickMark val="out"/>
        <c:minorTickMark val="none"/>
        <c:tickLblPos val="nextTo"/>
        <c:crossAx val="179207680"/>
        <c:crosses val="autoZero"/>
        <c:crossBetween val="between"/>
      </c:valAx>
      <c:spPr>
        <a:noFill/>
        <a:ln>
          <a:noFill/>
        </a:ln>
        <a:effectLst/>
      </c:spPr>
    </c:plotArea>
    <c:legend>
      <c:legendPos val="b"/>
      <c:layout>
        <c:manualLayout>
          <c:xMode val="edge"/>
          <c:yMode val="edge"/>
          <c:x val="0"/>
          <c:y val="0.36988238915905114"/>
          <c:w val="0.99897015966563141"/>
          <c:h val="0.29736729586281208"/>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768791578294326E-2"/>
          <c:y val="5.0730220740618781E-2"/>
          <c:w val="0.62495946444773331"/>
          <c:h val="0.94926957575072579"/>
        </c:manualLayout>
      </c:layout>
      <c:barChart>
        <c:barDir val="bar"/>
        <c:grouping val="clustered"/>
        <c:varyColors val="0"/>
        <c:ser>
          <c:idx val="0"/>
          <c:order val="0"/>
          <c:tx>
            <c:strRef>
              <c:f>Лист1!$B$1</c:f>
              <c:strCache>
                <c:ptCount val="1"/>
                <c:pt idx="0">
                  <c:v>Столбец2</c:v>
                </c:pt>
              </c:strCache>
            </c:strRef>
          </c:tx>
          <c:spPr>
            <a:solidFill>
              <a:srgbClr val="F4B49A"/>
            </a:solidFill>
            <a:ln>
              <a:noFill/>
            </a:ln>
            <a:effectLst/>
          </c:spPr>
          <c:invertIfNegative val="0"/>
          <c:dPt>
            <c:idx val="0"/>
            <c:invertIfNegative val="0"/>
            <c:bubble3D val="0"/>
            <c:spPr>
              <a:solidFill>
                <a:srgbClr val="CE7859"/>
              </a:solidFill>
              <a:ln>
                <a:noFill/>
              </a:ln>
              <a:effectLst/>
            </c:spPr>
            <c:extLst>
              <c:ext xmlns:c16="http://schemas.microsoft.com/office/drawing/2014/chart" uri="{C3380CC4-5D6E-409C-BE32-E72D297353CC}">
                <c16:uniqueId val="{0000000E-27C4-4AFA-9752-939E440B9C35}"/>
              </c:ext>
            </c:extLst>
          </c:dPt>
          <c:dPt>
            <c:idx val="1"/>
            <c:invertIfNegative val="0"/>
            <c:bubble3D val="0"/>
            <c:spPr>
              <a:solidFill>
                <a:srgbClr val="E4976D"/>
              </a:solidFill>
              <a:ln>
                <a:noFill/>
              </a:ln>
              <a:effectLst/>
            </c:spPr>
            <c:extLst>
              <c:ext xmlns:c16="http://schemas.microsoft.com/office/drawing/2014/chart" uri="{C3380CC4-5D6E-409C-BE32-E72D297353CC}">
                <c16:uniqueId val="{0000000F-27C4-4AFA-9752-939E440B9C35}"/>
              </c:ext>
            </c:extLst>
          </c:dPt>
          <c:dPt>
            <c:idx val="2"/>
            <c:invertIfNegative val="0"/>
            <c:bubble3D val="0"/>
            <c:spPr>
              <a:solidFill>
                <a:srgbClr val="F6C1AC"/>
              </a:solidFill>
              <a:ln>
                <a:noFill/>
              </a:ln>
              <a:effectLst/>
            </c:spPr>
            <c:extLst>
              <c:ext xmlns:c16="http://schemas.microsoft.com/office/drawing/2014/chart" uri="{C3380CC4-5D6E-409C-BE32-E72D297353CC}">
                <c16:uniqueId val="{00000009-1EFC-410F-841A-33A5581628FE}"/>
              </c:ext>
            </c:extLst>
          </c:dPt>
          <c:dPt>
            <c:idx val="3"/>
            <c:invertIfNegative val="0"/>
            <c:bubble3D val="0"/>
            <c:spPr>
              <a:solidFill>
                <a:srgbClr val="A999A8"/>
              </a:solidFill>
              <a:ln>
                <a:noFill/>
              </a:ln>
              <a:effectLst/>
            </c:spPr>
            <c:extLst>
              <c:ext xmlns:c16="http://schemas.microsoft.com/office/drawing/2014/chart" uri="{C3380CC4-5D6E-409C-BE32-E72D297353CC}">
                <c16:uniqueId val="{00000010-27C4-4AFA-9752-939E440B9C35}"/>
              </c:ext>
            </c:extLst>
          </c:dPt>
          <c:dPt>
            <c:idx val="4"/>
            <c:invertIfNegative val="0"/>
            <c:bubble3D val="0"/>
            <c:spPr>
              <a:solidFill>
                <a:srgbClr val="4B3649"/>
              </a:solidFill>
              <a:ln>
                <a:noFill/>
              </a:ln>
              <a:effectLst/>
            </c:spPr>
            <c:extLst>
              <c:ext xmlns:c16="http://schemas.microsoft.com/office/drawing/2014/chart" uri="{C3380CC4-5D6E-409C-BE32-E72D297353CC}">
                <c16:uniqueId val="{00000008-1EFC-410F-841A-33A5581628FE}"/>
              </c:ext>
            </c:extLst>
          </c:dPt>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E785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E-27C4-4AFA-9752-939E440B9C35}"/>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6C1AC"/>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F-27C4-4AFA-9752-939E440B9C35}"/>
                </c:ext>
              </c:extLst>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6C1AC"/>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9-1EFC-410F-841A-33A5581628FE}"/>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A999A8"/>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10-27C4-4AFA-9752-939E440B9C35}"/>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B364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8-1EFC-410F-841A-33A5581628F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От 3х занятий / нед.</c:v>
                </c:pt>
                <c:pt idx="1">
                  <c:v>От 1 до 2х занятий / нед.</c:v>
                </c:pt>
                <c:pt idx="2">
                  <c:v>1 раз / нед.</c:v>
                </c:pt>
                <c:pt idx="3">
                  <c:v>Реже раза / нед.</c:v>
                </c:pt>
                <c:pt idx="4">
                  <c:v>Не занимаюсь</c:v>
                </c:pt>
              </c:strCache>
            </c:strRef>
          </c:cat>
          <c:val>
            <c:numRef>
              <c:f>Лист1!$B$2:$B$6</c:f>
              <c:numCache>
                <c:formatCode>#,##0</c:formatCode>
                <c:ptCount val="5"/>
                <c:pt idx="0">
                  <c:v>21</c:v>
                </c:pt>
                <c:pt idx="1">
                  <c:v>26</c:v>
                </c:pt>
                <c:pt idx="2">
                  <c:v>17</c:v>
                </c:pt>
                <c:pt idx="3">
                  <c:v>15</c:v>
                </c:pt>
                <c:pt idx="4">
                  <c:v>21</c:v>
                </c:pt>
              </c:numCache>
            </c:numRef>
          </c:val>
          <c:extLst>
            <c:ext xmlns:c16="http://schemas.microsoft.com/office/drawing/2014/chart" uri="{C3380CC4-5D6E-409C-BE32-E72D297353CC}">
              <c16:uniqueId val="{00000002-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1"/>
        <c:axPos val="l"/>
        <c:numFmt formatCode="General" sourceLinked="1"/>
        <c:majorTickMark val="none"/>
        <c:minorTickMark val="none"/>
        <c:tickLblPos val="nextTo"/>
        <c:crossAx val="99680832"/>
        <c:crosses val="autoZero"/>
        <c:auto val="1"/>
        <c:lblAlgn val="ctr"/>
        <c:lblOffset val="100"/>
        <c:noMultiLvlLbl val="0"/>
      </c:catAx>
      <c:valAx>
        <c:axId val="99680832"/>
        <c:scaling>
          <c:orientation val="minMax"/>
        </c:scaling>
        <c:delete val="1"/>
        <c:axPos val="t"/>
        <c:numFmt formatCode="#,##0"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61238093759594847"/>
          <c:y val="4.4603685389278148E-2"/>
          <c:w val="0.35255667215190312"/>
          <c:h val="0.93961305695796593"/>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768791578294326E-2"/>
          <c:y val="5.0730220740618781E-2"/>
          <c:w val="0.96288434201583351"/>
          <c:h val="0.94926957575072579"/>
        </c:manualLayout>
      </c:layout>
      <c:barChart>
        <c:barDir val="bar"/>
        <c:grouping val="clustered"/>
        <c:varyColors val="0"/>
        <c:ser>
          <c:idx val="0"/>
          <c:order val="0"/>
          <c:tx>
            <c:strRef>
              <c:f>Лист1!$B$1</c:f>
              <c:strCache>
                <c:ptCount val="1"/>
                <c:pt idx="0">
                  <c:v>Столбец2</c:v>
                </c:pt>
              </c:strCache>
            </c:strRef>
          </c:tx>
          <c:spPr>
            <a:solidFill>
              <a:srgbClr val="F4B49A"/>
            </a:solidFill>
            <a:ln>
              <a:noFill/>
            </a:ln>
            <a:effectLst/>
          </c:spPr>
          <c:invertIfNegative val="0"/>
          <c:dPt>
            <c:idx val="0"/>
            <c:invertIfNegative val="0"/>
            <c:bubble3D val="0"/>
            <c:spPr>
              <a:solidFill>
                <a:srgbClr val="4B3649"/>
              </a:solidFill>
              <a:ln>
                <a:noFill/>
              </a:ln>
              <a:effectLst/>
            </c:spPr>
            <c:extLst>
              <c:ext xmlns:c16="http://schemas.microsoft.com/office/drawing/2014/chart" uri="{C3380CC4-5D6E-409C-BE32-E72D297353CC}">
                <c16:uniqueId val="{0000000E-27C4-4AFA-9752-939E440B9C35}"/>
              </c:ext>
            </c:extLst>
          </c:dPt>
          <c:dPt>
            <c:idx val="1"/>
            <c:invertIfNegative val="0"/>
            <c:bubble3D val="0"/>
            <c:spPr>
              <a:solidFill>
                <a:srgbClr val="A999A8"/>
              </a:solidFill>
              <a:ln>
                <a:noFill/>
              </a:ln>
              <a:effectLst/>
            </c:spPr>
            <c:extLst>
              <c:ext xmlns:c16="http://schemas.microsoft.com/office/drawing/2014/chart" uri="{C3380CC4-5D6E-409C-BE32-E72D297353CC}">
                <c16:uniqueId val="{0000000F-27C4-4AFA-9752-939E440B9C35}"/>
              </c:ext>
            </c:extLst>
          </c:dPt>
          <c:dPt>
            <c:idx val="3"/>
            <c:invertIfNegative val="0"/>
            <c:bubble3D val="0"/>
            <c:spPr>
              <a:solidFill>
                <a:srgbClr val="BEBABB"/>
              </a:solidFill>
              <a:ln>
                <a:noFill/>
              </a:ln>
              <a:effectLst/>
            </c:spPr>
            <c:extLst>
              <c:ext xmlns:c16="http://schemas.microsoft.com/office/drawing/2014/chart" uri="{C3380CC4-5D6E-409C-BE32-E72D297353CC}">
                <c16:uniqueId val="{00000010-27C4-4AFA-9752-939E440B9C35}"/>
              </c:ext>
            </c:extLst>
          </c:dPt>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B364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E-27C4-4AFA-9752-939E440B9C35}"/>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A999A8"/>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F-27C4-4AFA-9752-939E440B9C35}"/>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BEBABB"/>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10-27C4-4AFA-9752-939E440B9C3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4B49A"/>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Никогда не занимались</c:v>
                </c:pt>
                <c:pt idx="1">
                  <c:v>Занимались совместно со мной</c:v>
                </c:pt>
                <c:pt idx="2">
                  <c:v>Занимались, но отдельно от меня</c:v>
                </c:pt>
                <c:pt idx="3">
                  <c:v>Не знаю</c:v>
                </c:pt>
              </c:strCache>
            </c:strRef>
          </c:cat>
          <c:val>
            <c:numRef>
              <c:f>Лист1!$B$2:$B$5</c:f>
              <c:numCache>
                <c:formatCode>#,##0</c:formatCode>
                <c:ptCount val="4"/>
                <c:pt idx="0">
                  <c:v>61</c:v>
                </c:pt>
                <c:pt idx="1">
                  <c:v>16</c:v>
                </c:pt>
                <c:pt idx="2">
                  <c:v>18</c:v>
                </c:pt>
                <c:pt idx="3">
                  <c:v>5</c:v>
                </c:pt>
              </c:numCache>
            </c:numRef>
          </c:val>
          <c:extLst>
            <c:ext xmlns:c16="http://schemas.microsoft.com/office/drawing/2014/chart" uri="{C3380CC4-5D6E-409C-BE32-E72D297353CC}">
              <c16:uniqueId val="{00000002-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1"/>
        <c:axPos val="l"/>
        <c:numFmt formatCode="General" sourceLinked="1"/>
        <c:majorTickMark val="none"/>
        <c:minorTickMark val="none"/>
        <c:tickLblPos val="nextTo"/>
        <c:crossAx val="99680832"/>
        <c:crosses val="autoZero"/>
        <c:auto val="1"/>
        <c:lblAlgn val="ctr"/>
        <c:lblOffset val="100"/>
        <c:noMultiLvlLbl val="0"/>
      </c:catAx>
      <c:valAx>
        <c:axId val="99680832"/>
        <c:scaling>
          <c:orientation val="minMax"/>
        </c:scaling>
        <c:delete val="1"/>
        <c:axPos val="t"/>
        <c:numFmt formatCode="#,##0"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41326133981890723"/>
          <c:y val="0.3257852076113964"/>
          <c:w val="0.58585680560353082"/>
          <c:h val="0.64085758661929537"/>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768791578294326E-2"/>
          <c:y val="0"/>
          <c:w val="0.75380740306379634"/>
          <c:h val="1"/>
        </c:manualLayout>
      </c:layout>
      <c:barChart>
        <c:barDir val="bar"/>
        <c:grouping val="clustered"/>
        <c:varyColors val="0"/>
        <c:ser>
          <c:idx val="0"/>
          <c:order val="0"/>
          <c:tx>
            <c:strRef>
              <c:f>Лист1!$B$1</c:f>
              <c:strCache>
                <c:ptCount val="1"/>
                <c:pt idx="0">
                  <c:v>Столбец2</c:v>
                </c:pt>
              </c:strCache>
            </c:strRef>
          </c:tx>
          <c:spPr>
            <a:solidFill>
              <a:srgbClr val="F4B49A"/>
            </a:solidFill>
            <a:ln>
              <a:noFill/>
            </a:ln>
            <a:effectLst/>
          </c:spPr>
          <c:invertIfNegative val="0"/>
          <c:dPt>
            <c:idx val="0"/>
            <c:invertIfNegative val="0"/>
            <c:bubble3D val="0"/>
            <c:spPr>
              <a:solidFill>
                <a:srgbClr val="CE7859"/>
              </a:solidFill>
              <a:ln>
                <a:noFill/>
              </a:ln>
              <a:effectLst/>
            </c:spPr>
            <c:extLst>
              <c:ext xmlns:c16="http://schemas.microsoft.com/office/drawing/2014/chart" uri="{C3380CC4-5D6E-409C-BE32-E72D297353CC}">
                <c16:uniqueId val="{0000000E-27C4-4AFA-9752-939E440B9C35}"/>
              </c:ext>
            </c:extLst>
          </c:dPt>
          <c:dPt>
            <c:idx val="1"/>
            <c:invertIfNegative val="0"/>
            <c:bubble3D val="0"/>
            <c:spPr>
              <a:solidFill>
                <a:srgbClr val="E4976D"/>
              </a:solidFill>
              <a:ln>
                <a:noFill/>
              </a:ln>
              <a:effectLst/>
            </c:spPr>
            <c:extLst>
              <c:ext xmlns:c16="http://schemas.microsoft.com/office/drawing/2014/chart" uri="{C3380CC4-5D6E-409C-BE32-E72D297353CC}">
                <c16:uniqueId val="{0000000F-27C4-4AFA-9752-939E440B9C35}"/>
              </c:ext>
            </c:extLst>
          </c:dPt>
          <c:dPt>
            <c:idx val="3"/>
            <c:invertIfNegative val="0"/>
            <c:bubble3D val="0"/>
            <c:spPr>
              <a:solidFill>
                <a:srgbClr val="A999A8"/>
              </a:solidFill>
              <a:ln>
                <a:noFill/>
              </a:ln>
              <a:effectLst/>
            </c:spPr>
            <c:extLst>
              <c:ext xmlns:c16="http://schemas.microsoft.com/office/drawing/2014/chart" uri="{C3380CC4-5D6E-409C-BE32-E72D297353CC}">
                <c16:uniqueId val="{00000010-27C4-4AFA-9752-939E440B9C35}"/>
              </c:ext>
            </c:extLst>
          </c:dPt>
          <c:dPt>
            <c:idx val="4"/>
            <c:invertIfNegative val="0"/>
            <c:bubble3D val="0"/>
            <c:spPr>
              <a:solidFill>
                <a:srgbClr val="4B3649"/>
              </a:solidFill>
              <a:ln>
                <a:noFill/>
              </a:ln>
              <a:effectLst/>
            </c:spPr>
            <c:extLst>
              <c:ext xmlns:c16="http://schemas.microsoft.com/office/drawing/2014/chart" uri="{C3380CC4-5D6E-409C-BE32-E72D297353CC}">
                <c16:uniqueId val="{00000009-2AE8-4043-82D2-3BDF76AF1B05}"/>
              </c:ext>
            </c:extLst>
          </c:dPt>
          <c:dPt>
            <c:idx val="5"/>
            <c:invertIfNegative val="0"/>
            <c:bubble3D val="0"/>
            <c:spPr>
              <a:solidFill>
                <a:srgbClr val="BEBABB"/>
              </a:solidFill>
              <a:ln>
                <a:noFill/>
              </a:ln>
              <a:effectLst/>
            </c:spPr>
            <c:extLst>
              <c:ext xmlns:c16="http://schemas.microsoft.com/office/drawing/2014/chart" uri="{C3380CC4-5D6E-409C-BE32-E72D297353CC}">
                <c16:uniqueId val="{00000008-2AE8-4043-82D2-3BDF76AF1B05}"/>
              </c:ext>
            </c:extLst>
          </c:dPt>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E785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E-27C4-4AFA-9752-939E440B9C35}"/>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E4976D"/>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F-27C4-4AFA-9752-939E440B9C35}"/>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A999A8"/>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10-27C4-4AFA-9752-939E440B9C35}"/>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B364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9-2AE8-4043-82D2-3BDF76AF1B05}"/>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BEBABB"/>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8-2AE8-4043-82D2-3BDF76AF1B0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4B49A"/>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Лист1!$A$2:$A$7</c:f>
              <c:strCache>
                <c:ptCount val="6"/>
                <c:pt idx="0">
                  <c:v>От 3х занятий / нед.</c:v>
                </c:pt>
                <c:pt idx="1">
                  <c:v>От 1 до 2х занятий / нед.</c:v>
                </c:pt>
                <c:pt idx="2">
                  <c:v>1 раз / нед.</c:v>
                </c:pt>
                <c:pt idx="3">
                  <c:v>Реже раза / нед.</c:v>
                </c:pt>
                <c:pt idx="4">
                  <c:v>Не занимаюсь</c:v>
                </c:pt>
                <c:pt idx="5">
                  <c:v>Не знаю</c:v>
                </c:pt>
              </c:strCache>
            </c:strRef>
          </c:cat>
          <c:val>
            <c:numRef>
              <c:f>Лист1!$B$2:$B$7</c:f>
              <c:numCache>
                <c:formatCode>General</c:formatCode>
                <c:ptCount val="6"/>
                <c:pt idx="0">
                  <c:v>38</c:v>
                </c:pt>
                <c:pt idx="1">
                  <c:v>36</c:v>
                </c:pt>
                <c:pt idx="2">
                  <c:v>12</c:v>
                </c:pt>
                <c:pt idx="3">
                  <c:v>5</c:v>
                </c:pt>
                <c:pt idx="4">
                  <c:v>8</c:v>
                </c:pt>
                <c:pt idx="5">
                  <c:v>1</c:v>
                </c:pt>
              </c:numCache>
            </c:numRef>
          </c:val>
          <c:extLst>
            <c:ext xmlns:c16="http://schemas.microsoft.com/office/drawing/2014/chart" uri="{C3380CC4-5D6E-409C-BE32-E72D297353CC}">
              <c16:uniqueId val="{00000002-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1"/>
        <c:axPos val="l"/>
        <c:numFmt formatCode="General" sourceLinked="1"/>
        <c:majorTickMark val="none"/>
        <c:minorTickMark val="none"/>
        <c:tickLblPos val="nextTo"/>
        <c:crossAx val="99680832"/>
        <c:crosses val="autoZero"/>
        <c:auto val="1"/>
        <c:lblAlgn val="ctr"/>
        <c:lblOffset val="100"/>
        <c:noMultiLvlLbl val="0"/>
      </c:catAx>
      <c:valAx>
        <c:axId val="99680832"/>
        <c:scaling>
          <c:orientation val="minMax"/>
        </c:scaling>
        <c:delete val="1"/>
        <c:axPos val="t"/>
        <c:numFmt formatCode="General"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3833484764508191"/>
          <c:y val="0.63463617895220736"/>
          <c:w val="0.61576959047731794"/>
          <c:h val="0.36213829203552944"/>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845256430524556"/>
          <c:y val="3.0429817888713857E-2"/>
          <c:w val="0.5413928123557632"/>
          <c:h val="0.9436433921675611"/>
        </c:manualLayout>
      </c:layout>
      <c:barChart>
        <c:barDir val="bar"/>
        <c:grouping val="clustered"/>
        <c:varyColors val="0"/>
        <c:ser>
          <c:idx val="0"/>
          <c:order val="0"/>
          <c:tx>
            <c:strRef>
              <c:f>Лист1!$B$1</c:f>
              <c:strCache>
                <c:ptCount val="1"/>
                <c:pt idx="0">
                  <c:v>Ряд 1</c:v>
                </c:pt>
              </c:strCache>
            </c:strRef>
          </c:tx>
          <c:spPr>
            <a:solidFill>
              <a:srgbClr val="E4976D"/>
            </a:solidFill>
            <a:ln>
              <a:noFill/>
            </a:ln>
            <a:effectLst/>
          </c:spPr>
          <c:invertIfNegative val="0"/>
          <c:dPt>
            <c:idx val="7"/>
            <c:invertIfNegative val="0"/>
            <c:bubble3D val="0"/>
            <c:spPr>
              <a:solidFill>
                <a:srgbClr val="E4976D"/>
              </a:solidFill>
              <a:ln>
                <a:noFill/>
              </a:ln>
              <a:effectLst/>
            </c:spPr>
            <c:extLst>
              <c:ext xmlns:c16="http://schemas.microsoft.com/office/drawing/2014/chart" uri="{C3380CC4-5D6E-409C-BE32-E72D297353CC}">
                <c16:uniqueId val="{00000001-A416-44BD-9074-ACF9CF0A6901}"/>
              </c:ext>
            </c:extLst>
          </c:dPt>
          <c:dPt>
            <c:idx val="8"/>
            <c:invertIfNegative val="0"/>
            <c:bubble3D val="0"/>
            <c:spPr>
              <a:solidFill>
                <a:srgbClr val="F4B49A"/>
              </a:solidFill>
              <a:ln>
                <a:noFill/>
              </a:ln>
              <a:effectLst/>
            </c:spPr>
            <c:extLst>
              <c:ext xmlns:c16="http://schemas.microsoft.com/office/drawing/2014/chart" uri="{C3380CC4-5D6E-409C-BE32-E72D297353CC}">
                <c16:uniqueId val="{00000003-A416-44BD-9074-ACF9CF0A6901}"/>
              </c:ext>
            </c:extLst>
          </c:dPt>
          <c:dLbls>
            <c:spPr>
              <a:noFill/>
              <a:ln>
                <a:noFill/>
              </a:ln>
              <a:effectLst/>
            </c:spPr>
            <c:txPr>
              <a:bodyPr rot="0" spcFirstLastPara="1" vertOverflow="ellipsis" vert="horz" wrap="square" lIns="38100" tIns="19050" rIns="38100" bIns="19050" anchor="ctr" anchorCtr="0">
                <a:spAutoFit/>
              </a:bodyPr>
              <a:lstStyle/>
              <a:p>
                <a:pPr algn="ctr">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c:v>
                </c:pt>
                <c:pt idx="7">
                  <c:v>Занимались спортом, активным досугом</c:v>
                </c:pt>
                <c:pt idx="8">
                  <c:v>Посещали театры, музеи, выставки, концерты</c:v>
                </c:pt>
                <c:pt idx="9">
                  <c:v>Ходили в поход</c:v>
                </c:pt>
              </c:strCache>
            </c:strRef>
          </c:cat>
          <c:val>
            <c:numRef>
              <c:f>Лист1!$B$2:$B$11</c:f>
              <c:numCache>
                <c:formatCode>General</c:formatCode>
                <c:ptCount val="10"/>
                <c:pt idx="0">
                  <c:v>83</c:v>
                </c:pt>
                <c:pt idx="1">
                  <c:v>78</c:v>
                </c:pt>
                <c:pt idx="2">
                  <c:v>68</c:v>
                </c:pt>
                <c:pt idx="3">
                  <c:v>59</c:v>
                </c:pt>
                <c:pt idx="4">
                  <c:v>56</c:v>
                </c:pt>
                <c:pt idx="5">
                  <c:v>56</c:v>
                </c:pt>
                <c:pt idx="6">
                  <c:v>54</c:v>
                </c:pt>
                <c:pt idx="7">
                  <c:v>49</c:v>
                </c:pt>
                <c:pt idx="8">
                  <c:v>28</c:v>
                </c:pt>
                <c:pt idx="9">
                  <c:v>7</c:v>
                </c:pt>
              </c:numCache>
            </c:numRef>
          </c:val>
          <c:extLst>
            <c:ext xmlns:c16="http://schemas.microsoft.com/office/drawing/2014/chart" uri="{C3380CC4-5D6E-409C-BE32-E72D297353CC}">
              <c16:uniqueId val="{00000002-A416-44BD-9074-ACF9CF0A6901}"/>
            </c:ext>
          </c:extLst>
        </c:ser>
        <c:dLbls>
          <c:showLegendKey val="0"/>
          <c:showVal val="0"/>
          <c:showCatName val="0"/>
          <c:showSerName val="0"/>
          <c:showPercent val="0"/>
          <c:showBubbleSize val="0"/>
        </c:dLbls>
        <c:gapWidth val="80"/>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General" sourceLinked="1"/>
        <c:majorTickMark val="none"/>
        <c:minorTickMark val="none"/>
        <c:tickLblPos val="nextTo"/>
        <c:crossAx val="37718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118317960924329"/>
          <c:y val="3.0429817888713857E-2"/>
          <c:w val="0.50881681703800341"/>
          <c:h val="0.89224357476103611"/>
        </c:manualLayout>
      </c:layout>
      <c:barChart>
        <c:barDir val="bar"/>
        <c:grouping val="clustered"/>
        <c:varyColors val="0"/>
        <c:ser>
          <c:idx val="0"/>
          <c:order val="0"/>
          <c:tx>
            <c:strRef>
              <c:f>Лист1!$B$1</c:f>
              <c:strCache>
                <c:ptCount val="1"/>
                <c:pt idx="0">
                  <c:v>6-9 лет</c:v>
                </c:pt>
              </c:strCache>
            </c:strRef>
          </c:tx>
          <c:spPr>
            <a:solidFill>
              <a:srgbClr val="F4B49A"/>
            </a:solidFill>
            <a:ln>
              <a:noFill/>
            </a:ln>
            <a:effectLst/>
          </c:spPr>
          <c:invertIfNegative val="0"/>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4B49A"/>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 (лепили, рисовали, танцевали)</c:v>
                </c:pt>
                <c:pt idx="7">
                  <c:v>Занимались спортом, подвижными играми</c:v>
                </c:pt>
                <c:pt idx="8">
                  <c:v>Посещали театры, музеи, выставки, концерты</c:v>
                </c:pt>
                <c:pt idx="9">
                  <c:v>Ходили в поход</c:v>
                </c:pt>
              </c:strCache>
            </c:strRef>
          </c:cat>
          <c:val>
            <c:numRef>
              <c:f>Лист1!$B$2:$B$11</c:f>
              <c:numCache>
                <c:formatCode>#,##0</c:formatCode>
                <c:ptCount val="10"/>
                <c:pt idx="0">
                  <c:v>88.131868131868131</c:v>
                </c:pt>
                <c:pt idx="1">
                  <c:v>83.956043956043956</c:v>
                </c:pt>
                <c:pt idx="2">
                  <c:v>68.791208791208788</c:v>
                </c:pt>
                <c:pt idx="3">
                  <c:v>60</c:v>
                </c:pt>
                <c:pt idx="4">
                  <c:v>67.472527472527474</c:v>
                </c:pt>
                <c:pt idx="5">
                  <c:v>74.505494505494511</c:v>
                </c:pt>
                <c:pt idx="6">
                  <c:v>73.186813186813183</c:v>
                </c:pt>
                <c:pt idx="7">
                  <c:v>54.505494505494504</c:v>
                </c:pt>
                <c:pt idx="8">
                  <c:v>32.527472527472526</c:v>
                </c:pt>
                <c:pt idx="9">
                  <c:v>7.6923076923076925</c:v>
                </c:pt>
              </c:numCache>
            </c:numRef>
          </c:val>
          <c:extLst>
            <c:ext xmlns:c16="http://schemas.microsoft.com/office/drawing/2014/chart" uri="{C3380CC4-5D6E-409C-BE32-E72D297353CC}">
              <c16:uniqueId val="{00000002-8300-423B-987F-4424CC7B5790}"/>
            </c:ext>
          </c:extLst>
        </c:ser>
        <c:ser>
          <c:idx val="1"/>
          <c:order val="1"/>
          <c:tx>
            <c:strRef>
              <c:f>Лист1!$C$1</c:f>
              <c:strCache>
                <c:ptCount val="1"/>
                <c:pt idx="0">
                  <c:v>10-13 лет</c:v>
                </c:pt>
              </c:strCache>
            </c:strRef>
          </c:tx>
          <c:spPr>
            <a:solidFill>
              <a:srgbClr val="CE785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rgbClr val="CE785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 (лепили, рисовали, танцевали)</c:v>
                </c:pt>
                <c:pt idx="7">
                  <c:v>Занимались спортом, подвижными играми</c:v>
                </c:pt>
                <c:pt idx="8">
                  <c:v>Посещали театры, музеи, выставки, концерты</c:v>
                </c:pt>
                <c:pt idx="9">
                  <c:v>Ходили в поход</c:v>
                </c:pt>
              </c:strCache>
            </c:strRef>
          </c:cat>
          <c:val>
            <c:numRef>
              <c:f>Лист1!$C$2:$C$11</c:f>
              <c:numCache>
                <c:formatCode>#,##0</c:formatCode>
                <c:ptCount val="10"/>
                <c:pt idx="0">
                  <c:v>83.294117647058826</c:v>
                </c:pt>
                <c:pt idx="1">
                  <c:v>78.117647058823536</c:v>
                </c:pt>
                <c:pt idx="2">
                  <c:v>71.294117647058826</c:v>
                </c:pt>
                <c:pt idx="3">
                  <c:v>61.176470588235297</c:v>
                </c:pt>
                <c:pt idx="4">
                  <c:v>59.294117647058826</c:v>
                </c:pt>
                <c:pt idx="5">
                  <c:v>54.117647058823529</c:v>
                </c:pt>
                <c:pt idx="6">
                  <c:v>52.705882352941174</c:v>
                </c:pt>
                <c:pt idx="7">
                  <c:v>53.647058823529413</c:v>
                </c:pt>
                <c:pt idx="8">
                  <c:v>28.235294117647058</c:v>
                </c:pt>
                <c:pt idx="9">
                  <c:v>6.3529411764705879</c:v>
                </c:pt>
              </c:numCache>
            </c:numRef>
          </c:val>
          <c:extLst>
            <c:ext xmlns:c16="http://schemas.microsoft.com/office/drawing/2014/chart" uri="{C3380CC4-5D6E-409C-BE32-E72D297353CC}">
              <c16:uniqueId val="{00000003-8300-423B-987F-4424CC7B5790}"/>
            </c:ext>
          </c:extLst>
        </c:ser>
        <c:ser>
          <c:idx val="2"/>
          <c:order val="2"/>
          <c:tx>
            <c:strRef>
              <c:f>Лист1!$D$1</c:f>
              <c:strCache>
                <c:ptCount val="1"/>
                <c:pt idx="0">
                  <c:v>14-17 лет</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rgbClr val="776476"/>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 (лепили, рисовали, танцевали)</c:v>
                </c:pt>
                <c:pt idx="7">
                  <c:v>Занимались спортом, подвижными играми</c:v>
                </c:pt>
                <c:pt idx="8">
                  <c:v>Посещали театры, музеи, выставки, концерты</c:v>
                </c:pt>
                <c:pt idx="9">
                  <c:v>Ходили в поход</c:v>
                </c:pt>
              </c:strCache>
            </c:strRef>
          </c:cat>
          <c:val>
            <c:numRef>
              <c:f>Лист1!$D$2:$D$11</c:f>
              <c:numCache>
                <c:formatCode>#,##0</c:formatCode>
                <c:ptCount val="10"/>
                <c:pt idx="0">
                  <c:v>78.67036011080333</c:v>
                </c:pt>
                <c:pt idx="1">
                  <c:v>70.637119113573405</c:v>
                </c:pt>
                <c:pt idx="2">
                  <c:v>67.036011080332415</c:v>
                </c:pt>
                <c:pt idx="3">
                  <c:v>57.340720221606645</c:v>
                </c:pt>
                <c:pt idx="4">
                  <c:v>44.875346260387815</c:v>
                </c:pt>
                <c:pt idx="5">
                  <c:v>39.058171745152357</c:v>
                </c:pt>
                <c:pt idx="6">
                  <c:v>35.180055401662052</c:v>
                </c:pt>
                <c:pt idx="7">
                  <c:v>42.382271468144047</c:v>
                </c:pt>
                <c:pt idx="8">
                  <c:v>24.37673130193906</c:v>
                </c:pt>
                <c:pt idx="9">
                  <c:v>7.4792243767313016</c:v>
                </c:pt>
              </c:numCache>
            </c:numRef>
          </c:val>
          <c:extLst>
            <c:ext xmlns:c16="http://schemas.microsoft.com/office/drawing/2014/chart" uri="{C3380CC4-5D6E-409C-BE32-E72D297353CC}">
              <c16:uniqueId val="{00000004-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0"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1953168563049964"/>
          <c:y val="0.94476636761496224"/>
          <c:w val="0.58486829807451901"/>
          <c:h val="5.259220360831262E-2"/>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399275793394201"/>
          <c:y val="3.0429817888713857E-2"/>
          <c:w val="0.50210705793383403"/>
          <c:h val="0.89224357476103611"/>
        </c:manualLayout>
      </c:layout>
      <c:barChart>
        <c:barDir val="bar"/>
        <c:grouping val="clustered"/>
        <c:varyColors val="0"/>
        <c:ser>
          <c:idx val="0"/>
          <c:order val="0"/>
          <c:tx>
            <c:strRef>
              <c:f>Лист1!$B$1</c:f>
              <c:strCache>
                <c:ptCount val="1"/>
                <c:pt idx="0">
                  <c:v>24-34 года</c:v>
                </c:pt>
              </c:strCache>
            </c:strRef>
          </c:tx>
          <c:spPr>
            <a:solidFill>
              <a:srgbClr val="F4B49A"/>
            </a:solidFill>
            <a:ln>
              <a:noFill/>
            </a:ln>
            <a:effectLst/>
          </c:spPr>
          <c:invertIfNegative val="0"/>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4B49A"/>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c:v>
                </c:pt>
                <c:pt idx="7">
                  <c:v>Занимались спортом, активным досугом</c:v>
                </c:pt>
                <c:pt idx="8">
                  <c:v>Посещали театры, музеи, выставки, концерты</c:v>
                </c:pt>
                <c:pt idx="9">
                  <c:v>Ходили в поход</c:v>
                </c:pt>
              </c:strCache>
            </c:strRef>
          </c:cat>
          <c:val>
            <c:numRef>
              <c:f>Лист1!$B$2:$B$11</c:f>
              <c:numCache>
                <c:formatCode>General</c:formatCode>
                <c:ptCount val="10"/>
                <c:pt idx="0">
                  <c:v>86</c:v>
                </c:pt>
                <c:pt idx="1">
                  <c:v>85</c:v>
                </c:pt>
                <c:pt idx="2">
                  <c:v>67</c:v>
                </c:pt>
                <c:pt idx="3">
                  <c:v>63</c:v>
                </c:pt>
                <c:pt idx="4">
                  <c:v>67</c:v>
                </c:pt>
                <c:pt idx="5">
                  <c:v>74</c:v>
                </c:pt>
                <c:pt idx="6">
                  <c:v>71</c:v>
                </c:pt>
                <c:pt idx="7">
                  <c:v>56</c:v>
                </c:pt>
                <c:pt idx="8">
                  <c:v>33</c:v>
                </c:pt>
                <c:pt idx="9">
                  <c:v>8</c:v>
                </c:pt>
              </c:numCache>
            </c:numRef>
          </c:val>
          <c:extLst>
            <c:ext xmlns:c16="http://schemas.microsoft.com/office/drawing/2014/chart" uri="{C3380CC4-5D6E-409C-BE32-E72D297353CC}">
              <c16:uniqueId val="{00000002-8300-423B-987F-4424CC7B5790}"/>
            </c:ext>
          </c:extLst>
        </c:ser>
        <c:ser>
          <c:idx val="1"/>
          <c:order val="1"/>
          <c:tx>
            <c:strRef>
              <c:f>Лист1!$C$1</c:f>
              <c:strCache>
                <c:ptCount val="1"/>
                <c:pt idx="0">
                  <c:v>35-44 года</c:v>
                </c:pt>
              </c:strCache>
            </c:strRef>
          </c:tx>
          <c:spPr>
            <a:solidFill>
              <a:srgbClr val="CE785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rgbClr val="CE7859"/>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c:v>
                </c:pt>
                <c:pt idx="7">
                  <c:v>Занимались спортом, активным досугом</c:v>
                </c:pt>
                <c:pt idx="8">
                  <c:v>Посещали театры, музеи, выставки, концерты</c:v>
                </c:pt>
                <c:pt idx="9">
                  <c:v>Ходили в поход</c:v>
                </c:pt>
              </c:strCache>
            </c:strRef>
          </c:cat>
          <c:val>
            <c:numRef>
              <c:f>Лист1!$C$2:$C$11</c:f>
              <c:numCache>
                <c:formatCode>General</c:formatCode>
                <c:ptCount val="10"/>
                <c:pt idx="0">
                  <c:v>82</c:v>
                </c:pt>
                <c:pt idx="1">
                  <c:v>78</c:v>
                </c:pt>
                <c:pt idx="2">
                  <c:v>70</c:v>
                </c:pt>
                <c:pt idx="3">
                  <c:v>59</c:v>
                </c:pt>
                <c:pt idx="4">
                  <c:v>58</c:v>
                </c:pt>
                <c:pt idx="5">
                  <c:v>52</c:v>
                </c:pt>
                <c:pt idx="6">
                  <c:v>56</c:v>
                </c:pt>
                <c:pt idx="7">
                  <c:v>48</c:v>
                </c:pt>
                <c:pt idx="8">
                  <c:v>27</c:v>
                </c:pt>
                <c:pt idx="9">
                  <c:v>5</c:v>
                </c:pt>
              </c:numCache>
            </c:numRef>
          </c:val>
          <c:extLst>
            <c:ext xmlns:c16="http://schemas.microsoft.com/office/drawing/2014/chart" uri="{C3380CC4-5D6E-409C-BE32-E72D297353CC}">
              <c16:uniqueId val="{00000003-8300-423B-987F-4424CC7B5790}"/>
            </c:ext>
          </c:extLst>
        </c:ser>
        <c:ser>
          <c:idx val="2"/>
          <c:order val="2"/>
          <c:tx>
            <c:strRef>
              <c:f>Лист1!$D$1</c:f>
              <c:strCache>
                <c:ptCount val="1"/>
                <c:pt idx="0">
                  <c:v>45 лет и старше</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rgbClr val="776476"/>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Лист1!$A$2:$A$11</c:f>
              <c:strCache>
                <c:ptCount val="10"/>
                <c:pt idx="0">
                  <c:v>Смотрели телевизор</c:v>
                </c:pt>
                <c:pt idx="1">
                  <c:v>Ходили на прогулки (в парки, скверы, по городу)</c:v>
                </c:pt>
                <c:pt idx="2">
                  <c:v>Ходили в кинотеатры, смотрели кино дома</c:v>
                </c:pt>
                <c:pt idx="3">
                  <c:v>Посещали кафе, рестораны</c:v>
                </c:pt>
                <c:pt idx="4">
                  <c:v>Играли в настольные игры</c:v>
                </c:pt>
                <c:pt idx="5">
                  <c:v>Читали книги</c:v>
                </c:pt>
                <c:pt idx="6">
                  <c:v>Занимались творчеством</c:v>
                </c:pt>
                <c:pt idx="7">
                  <c:v>Занимались спортом, активным досугом</c:v>
                </c:pt>
                <c:pt idx="8">
                  <c:v>Посещали театры, музеи, выставки, концерты</c:v>
                </c:pt>
                <c:pt idx="9">
                  <c:v>Ходили в поход</c:v>
                </c:pt>
              </c:strCache>
            </c:strRef>
          </c:cat>
          <c:val>
            <c:numRef>
              <c:f>Лист1!$D$2:$D$11</c:f>
              <c:numCache>
                <c:formatCode>General</c:formatCode>
                <c:ptCount val="10"/>
                <c:pt idx="0">
                  <c:v>83</c:v>
                </c:pt>
                <c:pt idx="1">
                  <c:v>74</c:v>
                </c:pt>
                <c:pt idx="2">
                  <c:v>68</c:v>
                </c:pt>
                <c:pt idx="3">
                  <c:v>59</c:v>
                </c:pt>
                <c:pt idx="4">
                  <c:v>50</c:v>
                </c:pt>
                <c:pt idx="5">
                  <c:v>48</c:v>
                </c:pt>
                <c:pt idx="6">
                  <c:v>39</c:v>
                </c:pt>
                <c:pt idx="7">
                  <c:v>45</c:v>
                </c:pt>
                <c:pt idx="8">
                  <c:v>25</c:v>
                </c:pt>
                <c:pt idx="9">
                  <c:v>7</c:v>
                </c:pt>
              </c:numCache>
            </c:numRef>
          </c:val>
          <c:extLst>
            <c:ext xmlns:c16="http://schemas.microsoft.com/office/drawing/2014/chart" uri="{C3380CC4-5D6E-409C-BE32-E72D297353CC}">
              <c16:uniqueId val="{00000004-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General"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17133165610469586"/>
          <c:y val="0.9447663821133333"/>
          <c:w val="0.58486829807451901"/>
          <c:h val="5.259220360831262E-2"/>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101150558359428"/>
          <c:y val="4.4498381877022652E-2"/>
          <c:w val="0.52898856392950877"/>
          <c:h val="0.9110032362459547"/>
        </c:manualLayout>
      </c:layout>
      <c:barChart>
        <c:barDir val="bar"/>
        <c:grouping val="clustered"/>
        <c:varyColors val="0"/>
        <c:ser>
          <c:idx val="0"/>
          <c:order val="0"/>
          <c:tx>
            <c:strRef>
              <c:f>Лист1!$B$1</c:f>
              <c:strCache>
                <c:ptCount val="1"/>
                <c:pt idx="0">
                  <c:v>Ряд 1</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Уроки физкультуры достаточны для гармоничного физического развития</c:v>
                </c:pt>
                <c:pt idx="1">
                  <c:v>Уроков физкультуры не достаточно</c:v>
                </c:pt>
              </c:strCache>
            </c:strRef>
          </c:cat>
          <c:val>
            <c:numRef>
              <c:f>Лист1!$B$2:$B$3</c:f>
              <c:numCache>
                <c:formatCode>General</c:formatCode>
                <c:ptCount val="2"/>
                <c:pt idx="0">
                  <c:v>34</c:v>
                </c:pt>
                <c:pt idx="1">
                  <c:v>64</c:v>
                </c:pt>
              </c:numCache>
            </c:numRef>
          </c:val>
          <c:extLst>
            <c:ext xmlns:c16="http://schemas.microsoft.com/office/drawing/2014/chart" uri="{C3380CC4-5D6E-409C-BE32-E72D297353CC}">
              <c16:uniqueId val="{00000000-A649-4B3C-8990-C9C54543BA3A}"/>
            </c:ext>
          </c:extLst>
        </c:ser>
        <c:dLbls>
          <c:showLegendKey val="0"/>
          <c:showVal val="0"/>
          <c:showCatName val="0"/>
          <c:showSerName val="0"/>
          <c:showPercent val="0"/>
          <c:showBubbleSize val="0"/>
        </c:dLbls>
        <c:gapWidth val="106"/>
        <c:overlap val="1"/>
        <c:axId val="149259264"/>
        <c:axId val="154082048"/>
      </c:barChart>
      <c:catAx>
        <c:axId val="1492592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4082048"/>
        <c:crosses val="autoZero"/>
        <c:auto val="1"/>
        <c:lblAlgn val="ctr"/>
        <c:lblOffset val="100"/>
        <c:noMultiLvlLbl val="0"/>
      </c:catAx>
      <c:valAx>
        <c:axId val="154082048"/>
        <c:scaling>
          <c:orientation val="minMax"/>
        </c:scaling>
        <c:delete val="1"/>
        <c:axPos val="t"/>
        <c:numFmt formatCode="General" sourceLinked="1"/>
        <c:majorTickMark val="none"/>
        <c:minorTickMark val="none"/>
        <c:tickLblPos val="nextTo"/>
        <c:crossAx val="149259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101150558359428"/>
          <c:y val="4.4498381877022652E-2"/>
          <c:w val="0.5289886409743082"/>
          <c:h val="0.9110032362459547"/>
        </c:manualLayout>
      </c:layout>
      <c:barChart>
        <c:barDir val="bar"/>
        <c:grouping val="clustered"/>
        <c:varyColors val="0"/>
        <c:ser>
          <c:idx val="0"/>
          <c:order val="0"/>
          <c:tx>
            <c:strRef>
              <c:f>Лист1!$B$1</c:f>
              <c:strCache>
                <c:ptCount val="1"/>
                <c:pt idx="0">
                  <c:v>Ряд 1</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Ребенок любит уроки физкультуры</c:v>
                </c:pt>
                <c:pt idx="1">
                  <c:v>Ребенок скорее не любит уроки физкультуры</c:v>
                </c:pt>
              </c:strCache>
            </c:strRef>
          </c:cat>
          <c:val>
            <c:numRef>
              <c:f>Лист1!$B$2:$B$3</c:f>
              <c:numCache>
                <c:formatCode>General</c:formatCode>
                <c:ptCount val="2"/>
                <c:pt idx="0">
                  <c:v>70</c:v>
                </c:pt>
                <c:pt idx="1">
                  <c:v>27</c:v>
                </c:pt>
              </c:numCache>
            </c:numRef>
          </c:val>
          <c:extLst>
            <c:ext xmlns:c16="http://schemas.microsoft.com/office/drawing/2014/chart" uri="{C3380CC4-5D6E-409C-BE32-E72D297353CC}">
              <c16:uniqueId val="{00000000-08B1-49D0-B9BD-C5FD163427D2}"/>
            </c:ext>
          </c:extLst>
        </c:ser>
        <c:dLbls>
          <c:showLegendKey val="0"/>
          <c:showVal val="0"/>
          <c:showCatName val="0"/>
          <c:showSerName val="0"/>
          <c:showPercent val="0"/>
          <c:showBubbleSize val="0"/>
        </c:dLbls>
        <c:gapWidth val="106"/>
        <c:overlap val="1"/>
        <c:axId val="149259264"/>
        <c:axId val="154082048"/>
      </c:barChart>
      <c:catAx>
        <c:axId val="1492592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4082048"/>
        <c:crosses val="autoZero"/>
        <c:auto val="1"/>
        <c:lblAlgn val="ctr"/>
        <c:lblOffset val="100"/>
        <c:noMultiLvlLbl val="0"/>
      </c:catAx>
      <c:valAx>
        <c:axId val="154082048"/>
        <c:scaling>
          <c:orientation val="minMax"/>
        </c:scaling>
        <c:delete val="1"/>
        <c:axPos val="t"/>
        <c:numFmt formatCode="General" sourceLinked="1"/>
        <c:majorTickMark val="none"/>
        <c:minorTickMark val="none"/>
        <c:tickLblPos val="nextTo"/>
        <c:crossAx val="149259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2832224432824"/>
          <c:y val="3.0450864986895077E-2"/>
          <c:w val="0.88367172198363031"/>
          <c:h val="0.57686556591424987"/>
        </c:manualLayout>
      </c:layout>
      <c:barChart>
        <c:barDir val="bar"/>
        <c:grouping val="stacked"/>
        <c:varyColors val="0"/>
        <c:ser>
          <c:idx val="0"/>
          <c:order val="0"/>
          <c:tx>
            <c:strRef>
              <c:f>Лист1!$B$1</c:f>
              <c:strCache>
                <c:ptCount val="1"/>
                <c:pt idx="0">
                  <c:v>От 3х занятий в неделю и больше</c:v>
                </c:pt>
              </c:strCache>
            </c:strRef>
          </c:tx>
          <c:spPr>
            <a:solidFill>
              <a:srgbClr val="CE785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6-9 лет</c:v>
                </c:pt>
                <c:pt idx="1">
                  <c:v>10-13 лет</c:v>
                </c:pt>
                <c:pt idx="2">
                  <c:v>14-17 лет</c:v>
                </c:pt>
              </c:strCache>
            </c:strRef>
          </c:cat>
          <c:val>
            <c:numRef>
              <c:f>Лист1!$B$2:$B$4</c:f>
              <c:numCache>
                <c:formatCode>General</c:formatCode>
                <c:ptCount val="3"/>
                <c:pt idx="0">
                  <c:v>43</c:v>
                </c:pt>
                <c:pt idx="1">
                  <c:v>41</c:v>
                </c:pt>
                <c:pt idx="2">
                  <c:v>37</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От 1 до 2х занятий  в неделю</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6-9 лет</c:v>
                </c:pt>
                <c:pt idx="1">
                  <c:v>10-13 лет</c:v>
                </c:pt>
                <c:pt idx="2">
                  <c:v>14-17 лет</c:v>
                </c:pt>
              </c:strCache>
            </c:strRef>
          </c:cat>
          <c:val>
            <c:numRef>
              <c:f>Лист1!$C$2:$C$4</c:f>
              <c:numCache>
                <c:formatCode>General</c:formatCode>
                <c:ptCount val="3"/>
                <c:pt idx="0">
                  <c:v>35</c:v>
                </c:pt>
                <c:pt idx="1">
                  <c:v>38</c:v>
                </c:pt>
                <c:pt idx="2">
                  <c:v>35</c:v>
                </c:pt>
              </c:numCache>
            </c:numRef>
          </c:val>
          <c:extLst>
            <c:ext xmlns:c16="http://schemas.microsoft.com/office/drawing/2014/chart" uri="{C3380CC4-5D6E-409C-BE32-E72D297353CC}">
              <c16:uniqueId val="{00000001-6751-439D-A10A-79A717249D20}"/>
            </c:ext>
          </c:extLst>
        </c:ser>
        <c:ser>
          <c:idx val="2"/>
          <c:order val="2"/>
          <c:tx>
            <c:strRef>
              <c:f>Лист1!$D$1</c:f>
              <c:strCache>
                <c:ptCount val="1"/>
                <c:pt idx="0">
                  <c:v>1 раз в неделю</c:v>
                </c:pt>
              </c:strCache>
            </c:strRef>
          </c:tx>
          <c:spPr>
            <a:solidFill>
              <a:srgbClr val="F6C1AC"/>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6-9 лет</c:v>
                </c:pt>
                <c:pt idx="1">
                  <c:v>10-13 лет</c:v>
                </c:pt>
                <c:pt idx="2">
                  <c:v>14-17 лет</c:v>
                </c:pt>
              </c:strCache>
            </c:strRef>
          </c:cat>
          <c:val>
            <c:numRef>
              <c:f>Лист1!$D$2:$D$4</c:f>
              <c:numCache>
                <c:formatCode>General</c:formatCode>
                <c:ptCount val="3"/>
                <c:pt idx="0">
                  <c:v>11</c:v>
                </c:pt>
                <c:pt idx="1">
                  <c:v>12</c:v>
                </c:pt>
                <c:pt idx="2">
                  <c:v>13</c:v>
                </c:pt>
              </c:numCache>
            </c:numRef>
          </c:val>
          <c:extLst>
            <c:ext xmlns:c16="http://schemas.microsoft.com/office/drawing/2014/chart" uri="{C3380CC4-5D6E-409C-BE32-E72D297353CC}">
              <c16:uniqueId val="{00000002-6751-439D-A10A-79A717249D20}"/>
            </c:ext>
          </c:extLst>
        </c:ser>
        <c:ser>
          <c:idx val="3"/>
          <c:order val="3"/>
          <c:tx>
            <c:strRef>
              <c:f>Лист1!$E$1</c:f>
              <c:strCache>
                <c:ptCount val="1"/>
                <c:pt idx="0">
                  <c:v>Реже раза в неделю</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6-9 лет</c:v>
                </c:pt>
                <c:pt idx="1">
                  <c:v>10-13 лет</c:v>
                </c:pt>
                <c:pt idx="2">
                  <c:v>14-17 лет</c:v>
                </c:pt>
              </c:strCache>
            </c:strRef>
          </c:cat>
          <c:val>
            <c:numRef>
              <c:f>Лист1!$E$2:$E$4</c:f>
              <c:numCache>
                <c:formatCode>General</c:formatCode>
                <c:ptCount val="3"/>
                <c:pt idx="0">
                  <c:v>4</c:v>
                </c:pt>
                <c:pt idx="1">
                  <c:v>4</c:v>
                </c:pt>
                <c:pt idx="2">
                  <c:v>6</c:v>
                </c:pt>
              </c:numCache>
            </c:numRef>
          </c:val>
          <c:extLst>
            <c:ext xmlns:c16="http://schemas.microsoft.com/office/drawing/2014/chart" uri="{C3380CC4-5D6E-409C-BE32-E72D297353CC}">
              <c16:uniqueId val="{00000003-6751-439D-A10A-79A717249D20}"/>
            </c:ext>
          </c:extLst>
        </c:ser>
        <c:ser>
          <c:idx val="4"/>
          <c:order val="4"/>
          <c:tx>
            <c:strRef>
              <c:f>Лист1!$F$1</c:f>
              <c:strCache>
                <c:ptCount val="1"/>
                <c:pt idx="0">
                  <c:v>Не занимаются</c:v>
                </c:pt>
              </c:strCache>
            </c:strRef>
          </c:tx>
          <c:spPr>
            <a:solidFill>
              <a:srgbClr val="4B364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6-9 лет</c:v>
                </c:pt>
                <c:pt idx="1">
                  <c:v>10-13 лет</c:v>
                </c:pt>
                <c:pt idx="2">
                  <c:v>14-17 лет</c:v>
                </c:pt>
              </c:strCache>
            </c:strRef>
          </c:cat>
          <c:val>
            <c:numRef>
              <c:f>Лист1!$F$2:$F$4</c:f>
              <c:numCache>
                <c:formatCode>General</c:formatCode>
                <c:ptCount val="3"/>
                <c:pt idx="0">
                  <c:v>7</c:v>
                </c:pt>
                <c:pt idx="1">
                  <c:v>5</c:v>
                </c:pt>
                <c:pt idx="2">
                  <c:v>8</c:v>
                </c:pt>
              </c:numCache>
            </c:numRef>
          </c:val>
          <c:extLst>
            <c:ext xmlns:c16="http://schemas.microsoft.com/office/drawing/2014/chart" uri="{C3380CC4-5D6E-409C-BE32-E72D297353CC}">
              <c16:uniqueId val="{00000004-6751-439D-A10A-79A717249D20}"/>
            </c:ext>
          </c:extLst>
        </c:ser>
        <c:ser>
          <c:idx val="5"/>
          <c:order val="5"/>
          <c:tx>
            <c:strRef>
              <c:f>Лист1!$G$1</c:f>
              <c:strCache>
                <c:ptCount val="1"/>
                <c:pt idx="0">
                  <c:v>Затрудняюсь ответить</c:v>
                </c:pt>
              </c:strCache>
            </c:strRef>
          </c:tx>
          <c:spPr>
            <a:solidFill>
              <a:srgbClr val="BEBABB"/>
            </a:solidFill>
            <a:ln>
              <a:noFill/>
            </a:ln>
            <a:effectLst/>
          </c:spPr>
          <c:invertIfNegative val="0"/>
          <c:dLbls>
            <c:delete val="1"/>
          </c:dLbls>
          <c:cat>
            <c:strRef>
              <c:f>Лист1!$A$2:$A$4</c:f>
              <c:strCache>
                <c:ptCount val="3"/>
                <c:pt idx="0">
                  <c:v>6-9 лет</c:v>
                </c:pt>
                <c:pt idx="1">
                  <c:v>10-13 лет</c:v>
                </c:pt>
                <c:pt idx="2">
                  <c:v>14-17 лет</c:v>
                </c:pt>
              </c:strCache>
            </c:strRef>
          </c:cat>
          <c:val>
            <c:numRef>
              <c:f>Лист1!$G$2:$G$4</c:f>
              <c:numCache>
                <c:formatCode>General</c:formatCode>
                <c:ptCount val="3"/>
                <c:pt idx="0">
                  <c:v>0</c:v>
                </c:pt>
                <c:pt idx="1">
                  <c:v>0</c:v>
                </c:pt>
                <c:pt idx="2">
                  <c:v>1</c:v>
                </c:pt>
              </c:numCache>
            </c:numRef>
          </c:val>
          <c:extLst>
            <c:ext xmlns:c16="http://schemas.microsoft.com/office/drawing/2014/chart" uri="{C3380CC4-5D6E-409C-BE32-E72D297353CC}">
              <c16:uniqueId val="{00000005-6751-439D-A10A-79A717249D20}"/>
            </c:ext>
          </c:extLst>
        </c:ser>
        <c:dLbls>
          <c:dLblPos val="ctr"/>
          <c:showLegendKey val="0"/>
          <c:showVal val="1"/>
          <c:showCatName val="0"/>
          <c:showSerName val="0"/>
          <c:showPercent val="0"/>
          <c:showBubbleSize val="0"/>
        </c:dLbls>
        <c:gapWidth val="60"/>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General"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7.3363393018314367E-5"/>
          <c:y val="0.71045125019722477"/>
          <c:w val="0.99372356866572265"/>
          <c:h val="0.26318291660092508"/>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701468933599882"/>
          <c:y val="3.0450864986895077E-2"/>
          <c:w val="0.72298531066400118"/>
          <c:h val="0.81796947967049005"/>
        </c:manualLayout>
      </c:layout>
      <c:barChart>
        <c:barDir val="bar"/>
        <c:grouping val="stacked"/>
        <c:varyColors val="0"/>
        <c:ser>
          <c:idx val="0"/>
          <c:order val="0"/>
          <c:tx>
            <c:strRef>
              <c:f>Лист1!$B$1</c:f>
              <c:strCache>
                <c:ptCount val="1"/>
                <c:pt idx="0">
                  <c:v>Занимаются спортом хобя бы периодически</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Лист1!$A$2:$A$10</c:f>
              <c:strCache>
                <c:ptCount val="9"/>
                <c:pt idx="0">
                  <c:v>Все опрошенные</c:v>
                </c:pt>
                <c:pt idx="2">
                  <c:v>Родители в детстве занимались спортом с ребенком</c:v>
                </c:pt>
                <c:pt idx="3">
                  <c:v>Родители занимались спортом</c:v>
                </c:pt>
                <c:pt idx="4">
                  <c:v>Родители не занимались спортом</c:v>
                </c:pt>
                <c:pt idx="6">
                  <c:v>Респондент все детство занимался спортом</c:v>
                </c:pt>
                <c:pt idx="7">
                  <c:v>Респондент в отдельные годы в детстве занимался спортом</c:v>
                </c:pt>
                <c:pt idx="8">
                  <c:v>Респондент в детстве не занимался спортом</c:v>
                </c:pt>
              </c:strCache>
            </c:strRef>
          </c:cat>
          <c:val>
            <c:numRef>
              <c:f>Лист1!$B$2:$B$10</c:f>
              <c:numCache>
                <c:formatCode>General</c:formatCode>
                <c:ptCount val="9"/>
                <c:pt idx="0">
                  <c:v>48</c:v>
                </c:pt>
                <c:pt idx="2" formatCode="0">
                  <c:v>66</c:v>
                </c:pt>
                <c:pt idx="3" formatCode="0">
                  <c:v>53</c:v>
                </c:pt>
                <c:pt idx="4" formatCode="0">
                  <c:v>43</c:v>
                </c:pt>
                <c:pt idx="6" formatCode="0">
                  <c:v>59</c:v>
                </c:pt>
                <c:pt idx="7" formatCode="0">
                  <c:v>48</c:v>
                </c:pt>
                <c:pt idx="8" formatCode="0">
                  <c:v>32</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Не занимаются</c:v>
                </c:pt>
              </c:strCache>
            </c:strRef>
          </c:tx>
          <c:spPr>
            <a:solidFill>
              <a:srgbClr val="4B364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Лист1!$A$2:$A$10</c:f>
              <c:strCache>
                <c:ptCount val="9"/>
                <c:pt idx="0">
                  <c:v>Все опрошенные</c:v>
                </c:pt>
                <c:pt idx="2">
                  <c:v>Родители в детстве занимались спортом с ребенком</c:v>
                </c:pt>
                <c:pt idx="3">
                  <c:v>Родители занимались спортом</c:v>
                </c:pt>
                <c:pt idx="4">
                  <c:v>Родители не занимались спортом</c:v>
                </c:pt>
                <c:pt idx="6">
                  <c:v>Респондент все детство занимался спортом</c:v>
                </c:pt>
                <c:pt idx="7">
                  <c:v>Респондент в отдельные годы в детстве занимался спортом</c:v>
                </c:pt>
                <c:pt idx="8">
                  <c:v>Респондент в детстве не занимался спортом</c:v>
                </c:pt>
              </c:strCache>
            </c:strRef>
          </c:cat>
          <c:val>
            <c:numRef>
              <c:f>Лист1!$C$2:$C$10</c:f>
              <c:numCache>
                <c:formatCode>General</c:formatCode>
                <c:ptCount val="9"/>
                <c:pt idx="0">
                  <c:v>52</c:v>
                </c:pt>
                <c:pt idx="2" formatCode="0">
                  <c:v>34</c:v>
                </c:pt>
                <c:pt idx="3" formatCode="0">
                  <c:v>47</c:v>
                </c:pt>
                <c:pt idx="4" formatCode="0">
                  <c:v>57</c:v>
                </c:pt>
                <c:pt idx="6" formatCode="0">
                  <c:v>41</c:v>
                </c:pt>
                <c:pt idx="7" formatCode="0">
                  <c:v>52</c:v>
                </c:pt>
                <c:pt idx="8" formatCode="0">
                  <c:v>68</c:v>
                </c:pt>
              </c:numCache>
            </c:numRef>
          </c:val>
          <c:extLst>
            <c:ext xmlns:c16="http://schemas.microsoft.com/office/drawing/2014/chart" uri="{C3380CC4-5D6E-409C-BE32-E72D297353CC}">
              <c16:uniqueId val="{00000001-6751-439D-A10A-79A717249D20}"/>
            </c:ext>
          </c:extLst>
        </c:ser>
        <c:dLbls>
          <c:dLblPos val="ctr"/>
          <c:showLegendKey val="0"/>
          <c:showVal val="1"/>
          <c:showCatName val="0"/>
          <c:showSerName val="0"/>
          <c:showPercent val="0"/>
          <c:showBubbleSize val="0"/>
        </c:dLbls>
        <c:gapWidth val="35"/>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General"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7.3437975061793143E-5"/>
          <c:y val="0.87847576994071541"/>
          <c:w val="0.99372356866572265"/>
          <c:h val="7.9577694190881718E-2"/>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179899123916511"/>
          <c:y val="3.0450864986895077E-2"/>
          <c:w val="0.73820100876083483"/>
          <c:h val="0.57686556591424987"/>
        </c:manualLayout>
      </c:layout>
      <c:barChart>
        <c:barDir val="bar"/>
        <c:grouping val="stacked"/>
        <c:varyColors val="0"/>
        <c:ser>
          <c:idx val="0"/>
          <c:order val="0"/>
          <c:tx>
            <c:strRef>
              <c:f>Лист1!$B$1</c:f>
              <c:strCache>
                <c:ptCount val="1"/>
                <c:pt idx="0">
                  <c:v>Самостоятельно</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Родители занимаются спортом, физкультурой</c:v>
                </c:pt>
                <c:pt idx="2">
                  <c:v>Родители не занимаются спортом, физкультурой</c:v>
                </c:pt>
              </c:strCache>
            </c:strRef>
          </c:cat>
          <c:val>
            <c:numRef>
              <c:f>Лист1!$B$2:$B$4</c:f>
              <c:numCache>
                <c:formatCode>General</c:formatCode>
                <c:ptCount val="3"/>
                <c:pt idx="0">
                  <c:v>27</c:v>
                </c:pt>
                <c:pt idx="1">
                  <c:v>26</c:v>
                </c:pt>
                <c:pt idx="2">
                  <c:v>31</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Пошли вслед за друзьями</c:v>
                </c:pt>
              </c:strCache>
            </c:strRef>
          </c:tx>
          <c:spPr>
            <a:solidFill>
              <a:srgbClr val="F4B49A"/>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Родители занимаются спортом, физкультурой</c:v>
                </c:pt>
                <c:pt idx="2">
                  <c:v>Родители не занимаются спортом, физкультурой</c:v>
                </c:pt>
              </c:strCache>
            </c:strRef>
          </c:cat>
          <c:val>
            <c:numRef>
              <c:f>Лист1!$C$2:$C$4</c:f>
              <c:numCache>
                <c:formatCode>General</c:formatCode>
                <c:ptCount val="3"/>
                <c:pt idx="0">
                  <c:v>6</c:v>
                </c:pt>
                <c:pt idx="1">
                  <c:v>5</c:v>
                </c:pt>
                <c:pt idx="2">
                  <c:v>8</c:v>
                </c:pt>
              </c:numCache>
            </c:numRef>
          </c:val>
          <c:extLst>
            <c:ext xmlns:c16="http://schemas.microsoft.com/office/drawing/2014/chart" uri="{C3380CC4-5D6E-409C-BE32-E72D297353CC}">
              <c16:uniqueId val="{00000001-6751-439D-A10A-79A717249D20}"/>
            </c:ext>
          </c:extLst>
        </c:ser>
        <c:ser>
          <c:idx val="2"/>
          <c:order val="2"/>
          <c:tx>
            <c:strRef>
              <c:f>Лист1!$D$1</c:f>
              <c:strCache>
                <c:ptCount val="1"/>
                <c:pt idx="0">
                  <c:v>Предложили в школе</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Родители занимаются спортом, физкультурой</c:v>
                </c:pt>
                <c:pt idx="2">
                  <c:v>Родители не занимаются спортом, физкультурой</c:v>
                </c:pt>
              </c:strCache>
            </c:strRef>
          </c:cat>
          <c:val>
            <c:numRef>
              <c:f>Лист1!$D$2:$D$4</c:f>
              <c:numCache>
                <c:formatCode>General</c:formatCode>
                <c:ptCount val="3"/>
                <c:pt idx="0">
                  <c:v>11</c:v>
                </c:pt>
                <c:pt idx="1">
                  <c:v>8</c:v>
                </c:pt>
                <c:pt idx="2">
                  <c:v>23</c:v>
                </c:pt>
              </c:numCache>
            </c:numRef>
          </c:val>
          <c:extLst>
            <c:ext xmlns:c16="http://schemas.microsoft.com/office/drawing/2014/chart" uri="{C3380CC4-5D6E-409C-BE32-E72D297353CC}">
              <c16:uniqueId val="{00000002-6751-439D-A10A-79A717249D20}"/>
            </c:ext>
          </c:extLst>
        </c:ser>
        <c:ser>
          <c:idx val="3"/>
          <c:order val="3"/>
          <c:tx>
            <c:strRef>
              <c:f>Лист1!$E$1</c:f>
              <c:strCache>
                <c:ptCount val="1"/>
                <c:pt idx="0">
                  <c:v>Я или другой член семьи предложили и отвели на тренировку</c:v>
                </c:pt>
              </c:strCache>
            </c:strRef>
          </c:tx>
          <c:spPr>
            <a:solidFill>
              <a:srgbClr val="624F6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Родители занимаются спортом, физкультурой</c:v>
                </c:pt>
                <c:pt idx="2">
                  <c:v>Родители не занимаются спортом, физкультурой</c:v>
                </c:pt>
              </c:strCache>
            </c:strRef>
          </c:cat>
          <c:val>
            <c:numRef>
              <c:f>Лист1!$E$2:$E$4</c:f>
              <c:numCache>
                <c:formatCode>General</c:formatCode>
                <c:ptCount val="3"/>
                <c:pt idx="0">
                  <c:v>54</c:v>
                </c:pt>
                <c:pt idx="1">
                  <c:v>59</c:v>
                </c:pt>
                <c:pt idx="2">
                  <c:v>37</c:v>
                </c:pt>
              </c:numCache>
            </c:numRef>
          </c:val>
          <c:extLst>
            <c:ext xmlns:c16="http://schemas.microsoft.com/office/drawing/2014/chart" uri="{C3380CC4-5D6E-409C-BE32-E72D297353CC}">
              <c16:uniqueId val="{00000003-6751-439D-A10A-79A717249D20}"/>
            </c:ext>
          </c:extLst>
        </c:ser>
        <c:ser>
          <c:idx val="4"/>
          <c:order val="4"/>
          <c:tx>
            <c:strRef>
              <c:f>Лист1!$F$1</c:f>
              <c:strCache>
                <c:ptCount val="1"/>
                <c:pt idx="0">
                  <c:v>Затрудняюсь ответить</c:v>
                </c:pt>
              </c:strCache>
            </c:strRef>
          </c:tx>
          <c:spPr>
            <a:solidFill>
              <a:srgbClr val="BEBAB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Родители занимаются спортом, физкультурой</c:v>
                </c:pt>
                <c:pt idx="2">
                  <c:v>Родители не занимаются спортом, физкультурой</c:v>
                </c:pt>
              </c:strCache>
            </c:strRef>
          </c:cat>
          <c:val>
            <c:numRef>
              <c:f>Лист1!$F$2:$F$4</c:f>
              <c:numCache>
                <c:formatCode>General</c:formatCode>
                <c:ptCount val="3"/>
                <c:pt idx="0">
                  <c:v>2</c:v>
                </c:pt>
                <c:pt idx="1">
                  <c:v>2</c:v>
                </c:pt>
                <c:pt idx="2">
                  <c:v>1</c:v>
                </c:pt>
              </c:numCache>
            </c:numRef>
          </c:val>
          <c:extLst>
            <c:ext xmlns:c16="http://schemas.microsoft.com/office/drawing/2014/chart" uri="{C3380CC4-5D6E-409C-BE32-E72D297353CC}">
              <c16:uniqueId val="{00000004-6751-439D-A10A-79A717249D20}"/>
            </c:ext>
          </c:extLst>
        </c:ser>
        <c:dLbls>
          <c:dLblPos val="ctr"/>
          <c:showLegendKey val="0"/>
          <c:showVal val="1"/>
          <c:showCatName val="0"/>
          <c:showSerName val="0"/>
          <c:showPercent val="0"/>
          <c:showBubbleSize val="0"/>
        </c:dLbls>
        <c:gapWidth val="100"/>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General"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7.3404903383014205E-5"/>
          <c:y val="0.66009517459666189"/>
          <c:w val="0.99372356866572265"/>
          <c:h val="0.28252256641706847"/>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526014943859934E-2"/>
          <c:y val="8.2367780918980074E-2"/>
          <c:w val="0.49210350777111189"/>
          <c:h val="0.56949439098733579"/>
        </c:manualLayout>
      </c:layout>
      <c:pieChart>
        <c:varyColors val="1"/>
        <c:ser>
          <c:idx val="0"/>
          <c:order val="0"/>
          <c:tx>
            <c:strRef>
              <c:f>Лист1!$B$1</c:f>
              <c:strCache>
                <c:ptCount val="1"/>
                <c:pt idx="0">
                  <c:v>Столбец2</c:v>
                </c:pt>
              </c:strCache>
            </c:strRef>
          </c:tx>
          <c:spPr>
            <a:ln>
              <a:noFill/>
            </a:ln>
          </c:spPr>
          <c:dPt>
            <c:idx val="0"/>
            <c:bubble3D val="0"/>
            <c:spPr>
              <a:solidFill>
                <a:srgbClr val="776476"/>
              </a:solidFill>
              <a:ln w="19050">
                <a:noFill/>
              </a:ln>
              <a:effectLst/>
              <a:sp3d/>
            </c:spPr>
            <c:extLst>
              <c:ext xmlns:c16="http://schemas.microsoft.com/office/drawing/2014/chart" uri="{C3380CC4-5D6E-409C-BE32-E72D297353CC}">
                <c16:uniqueId val="{00000001-C524-4893-BCDB-F909230CC35B}"/>
              </c:ext>
            </c:extLst>
          </c:dPt>
          <c:dPt>
            <c:idx val="1"/>
            <c:bubble3D val="0"/>
            <c:spPr>
              <a:solidFill>
                <a:srgbClr val="E4976D"/>
              </a:solidFill>
              <a:ln w="19050">
                <a:noFill/>
              </a:ln>
              <a:effectLst/>
              <a:sp3d/>
            </c:spPr>
            <c:extLst>
              <c:ext xmlns:c16="http://schemas.microsoft.com/office/drawing/2014/chart" uri="{C3380CC4-5D6E-409C-BE32-E72D297353CC}">
                <c16:uniqueId val="{00000003-C524-4893-BCDB-F909230CC35B}"/>
              </c:ext>
            </c:extLst>
          </c:dPt>
          <c:dPt>
            <c:idx val="2"/>
            <c:bubble3D val="0"/>
            <c:spPr>
              <a:solidFill>
                <a:srgbClr val="A999A8"/>
              </a:solidFill>
              <a:ln w="19050">
                <a:noFill/>
              </a:ln>
              <a:effectLst/>
              <a:sp3d/>
            </c:spPr>
            <c:extLst>
              <c:ext xmlns:c16="http://schemas.microsoft.com/office/drawing/2014/chart" uri="{C3380CC4-5D6E-409C-BE32-E72D297353CC}">
                <c16:uniqueId val="{00000005-C524-4893-BCDB-F909230CC35B}"/>
              </c:ext>
            </c:extLst>
          </c:dPt>
          <c:dPt>
            <c:idx val="3"/>
            <c:bubble3D val="0"/>
            <c:spPr>
              <a:solidFill>
                <a:srgbClr val="F6C1AC">
                  <a:alpha val="73000"/>
                </a:srgbClr>
              </a:solidFill>
              <a:ln w="19050">
                <a:noFill/>
              </a:ln>
              <a:effectLst/>
              <a:sp3d/>
            </c:spPr>
            <c:extLst>
              <c:ext xmlns:c16="http://schemas.microsoft.com/office/drawing/2014/chart" uri="{C3380CC4-5D6E-409C-BE32-E72D297353CC}">
                <c16:uniqueId val="{00000007-C524-4893-BCDB-F909230CC35B}"/>
              </c:ext>
            </c:extLst>
          </c:dPt>
          <c:dPt>
            <c:idx val="4"/>
            <c:bubble3D val="0"/>
            <c:spPr>
              <a:solidFill>
                <a:srgbClr val="BEBABB"/>
              </a:solidFill>
              <a:ln w="19050">
                <a:noFill/>
              </a:ln>
              <a:effectLst/>
            </c:spPr>
            <c:extLst>
              <c:ext xmlns:c16="http://schemas.microsoft.com/office/drawing/2014/chart" uri="{C3380CC4-5D6E-409C-BE32-E72D297353CC}">
                <c16:uniqueId val="{00000009-C524-4893-BCDB-F909230CC35B}"/>
              </c:ext>
            </c:extLst>
          </c:dPt>
          <c:dLbls>
            <c:dLbl>
              <c:idx val="0"/>
              <c:layout>
                <c:manualLayout>
                  <c:x val="7.3382146676745363E-2"/>
                  <c:y val="0.116880009570522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24-4893-BCDB-F909230CC35B}"/>
                </c:ext>
              </c:extLst>
            </c:dLbl>
            <c:dLbl>
              <c:idx val="1"/>
              <c:layout>
                <c:manualLayout>
                  <c:x val="-0.10252632388120073"/>
                  <c:y val="-6.48096494376268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24-4893-BCDB-F909230CC35B}"/>
                </c:ext>
              </c:extLst>
            </c:dLbl>
            <c:dLbl>
              <c:idx val="2"/>
              <c:layout>
                <c:manualLayout>
                  <c:x val="5.8155354673079918E-2"/>
                  <c:y val="-0.112945181472643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24-4893-BCDB-F909230CC35B}"/>
                </c:ext>
              </c:extLst>
            </c:dLbl>
            <c:dLbl>
              <c:idx val="3"/>
              <c:layout>
                <c:manualLayout>
                  <c:x val="7.0099402050270238E-2"/>
                  <c:y val="-6.693741171927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524-4893-BCDB-F909230CC35B}"/>
                </c:ext>
              </c:extLst>
            </c:dLbl>
            <c:dLbl>
              <c:idx val="4"/>
              <c:layout>
                <c:manualLayout>
                  <c:x val="7.0511213158920658E-2"/>
                  <c:y val="-2.9309306284013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524-4893-BCDB-F909230CC35B}"/>
                </c:ext>
              </c:extLst>
            </c:dLbl>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Супруг</c:v>
                </c:pt>
                <c:pt idx="1">
                  <c:v>Супруга</c:v>
                </c:pt>
                <c:pt idx="2">
                  <c:v>Бабушки/дедушки</c:v>
                </c:pt>
                <c:pt idx="3">
                  <c:v>Дети</c:v>
                </c:pt>
                <c:pt idx="4">
                  <c:v>Затрудняюсь ответить</c:v>
                </c:pt>
              </c:strCache>
            </c:strRef>
          </c:cat>
          <c:val>
            <c:numRef>
              <c:f>Лист1!$B$2:$B$6</c:f>
              <c:numCache>
                <c:formatCode>#,##0</c:formatCode>
                <c:ptCount val="5"/>
                <c:pt idx="0">
                  <c:v>27.617148554336989</c:v>
                </c:pt>
                <c:pt idx="1">
                  <c:v>59.022931206380861</c:v>
                </c:pt>
                <c:pt idx="2">
                  <c:v>1.3958125623130608</c:v>
                </c:pt>
                <c:pt idx="3">
                  <c:v>9.0727816550348948</c:v>
                </c:pt>
                <c:pt idx="4">
                  <c:v>3</c:v>
                </c:pt>
              </c:numCache>
            </c:numRef>
          </c:val>
          <c:extLst>
            <c:ext xmlns:c16="http://schemas.microsoft.com/office/drawing/2014/chart" uri="{C3380CC4-5D6E-409C-BE32-E72D297353CC}">
              <c16:uniqueId val="{0000000A-C524-4893-BCDB-F909230CC35B}"/>
            </c:ext>
          </c:extLst>
        </c:ser>
        <c:dLbls>
          <c:showLegendKey val="0"/>
          <c:showVal val="0"/>
          <c:showCatName val="0"/>
          <c:showSerName val="0"/>
          <c:showPercent val="0"/>
          <c:showBubbleSize val="0"/>
          <c:showLeaderLines val="1"/>
        </c:dLbls>
        <c:firstSliceAng val="270"/>
      </c:pieChart>
      <c:spPr>
        <a:noFill/>
        <a:ln>
          <a:noFill/>
        </a:ln>
        <a:effectLst/>
      </c:spPr>
    </c:plotArea>
    <c:legend>
      <c:legendPos val="r"/>
      <c:legendEntry>
        <c:idx val="0"/>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1"/>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2"/>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3"/>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ayout>
        <c:manualLayout>
          <c:xMode val="edge"/>
          <c:yMode val="edge"/>
          <c:x val="0.53813004811784015"/>
          <c:y val="6.1893998064907453E-2"/>
          <c:w val="0.45723997483986639"/>
          <c:h val="0.68962836568631769"/>
        </c:manualLayout>
      </c:layout>
      <c:overlay val="0"/>
      <c:spPr>
        <a:noFill/>
        <a:ln>
          <a:noFill/>
        </a:ln>
        <a:effectLst/>
      </c:spPr>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85000"/>
              <a:lumOff val="15000"/>
            </a:schemeClr>
          </a:solidFill>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678606003110497"/>
          <c:y val="5.0730275252451752E-2"/>
          <c:w val="0.74077254077975896"/>
          <c:h val="0.77044022643916177"/>
        </c:manualLayout>
      </c:layout>
      <c:barChart>
        <c:barDir val="bar"/>
        <c:grouping val="clustered"/>
        <c:varyColors val="0"/>
        <c:ser>
          <c:idx val="0"/>
          <c:order val="0"/>
          <c:tx>
            <c:strRef>
              <c:f>Лист1!$B$1</c:f>
              <c:strCache>
                <c:ptCount val="1"/>
                <c:pt idx="0">
                  <c:v>Супруг</c:v>
                </c:pt>
              </c:strCache>
            </c:strRef>
          </c:tx>
          <c:spPr>
            <a:solidFill>
              <a:srgbClr val="776476"/>
            </a:solidFill>
            <a:ln>
              <a:noFill/>
            </a:ln>
            <a:effectLst/>
          </c:spPr>
          <c:invertIfNegative val="0"/>
          <c:dPt>
            <c:idx val="7"/>
            <c:invertIfNegative val="0"/>
            <c:bubble3D val="0"/>
            <c:spPr>
              <a:solidFill>
                <a:srgbClr val="776476"/>
              </a:solidFill>
              <a:ln>
                <a:noFill/>
              </a:ln>
              <a:effectLst/>
            </c:spPr>
            <c:extLst>
              <c:ext xmlns:c16="http://schemas.microsoft.com/office/drawing/2014/chart" uri="{C3380CC4-5D6E-409C-BE32-E72D297353CC}">
                <c16:uniqueId val="{00000001-8300-423B-987F-4424CC7B579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776476"/>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24-34</c:v>
                </c:pt>
                <c:pt idx="1">
                  <c:v>35-44</c:v>
                </c:pt>
                <c:pt idx="2">
                  <c:v>45-54</c:v>
                </c:pt>
                <c:pt idx="3">
                  <c:v>55-64</c:v>
                </c:pt>
              </c:strCache>
            </c:strRef>
          </c:cat>
          <c:val>
            <c:numRef>
              <c:f>Лист1!$B$2:$B$5</c:f>
              <c:numCache>
                <c:formatCode>#,##0</c:formatCode>
                <c:ptCount val="4"/>
                <c:pt idx="0">
                  <c:v>18</c:v>
                </c:pt>
                <c:pt idx="1">
                  <c:v>30</c:v>
                </c:pt>
                <c:pt idx="2">
                  <c:v>28</c:v>
                </c:pt>
                <c:pt idx="3">
                  <c:v>34</c:v>
                </c:pt>
              </c:numCache>
            </c:numRef>
          </c:val>
          <c:extLst>
            <c:ext xmlns:c16="http://schemas.microsoft.com/office/drawing/2014/chart" uri="{C3380CC4-5D6E-409C-BE32-E72D297353CC}">
              <c16:uniqueId val="{00000002-8300-423B-987F-4424CC7B5790}"/>
            </c:ext>
          </c:extLst>
        </c:ser>
        <c:ser>
          <c:idx val="1"/>
          <c:order val="1"/>
          <c:tx>
            <c:strRef>
              <c:f>Лист1!$C$1</c:f>
              <c:strCache>
                <c:ptCount val="1"/>
                <c:pt idx="0">
                  <c:v>Супруга</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rgbClr val="E4976D"/>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24-34</c:v>
                </c:pt>
                <c:pt idx="1">
                  <c:v>35-44</c:v>
                </c:pt>
                <c:pt idx="2">
                  <c:v>45-54</c:v>
                </c:pt>
                <c:pt idx="3">
                  <c:v>55-64</c:v>
                </c:pt>
              </c:strCache>
            </c:strRef>
          </c:cat>
          <c:val>
            <c:numRef>
              <c:f>Лист1!$C$2:$C$5</c:f>
              <c:numCache>
                <c:formatCode>#,##0</c:formatCode>
                <c:ptCount val="4"/>
                <c:pt idx="0">
                  <c:v>75</c:v>
                </c:pt>
                <c:pt idx="1">
                  <c:v>62</c:v>
                </c:pt>
                <c:pt idx="2">
                  <c:v>54</c:v>
                </c:pt>
                <c:pt idx="3">
                  <c:v>47</c:v>
                </c:pt>
              </c:numCache>
            </c:numRef>
          </c:val>
          <c:extLst>
            <c:ext xmlns:c16="http://schemas.microsoft.com/office/drawing/2014/chart" uri="{C3380CC4-5D6E-409C-BE32-E72D297353CC}">
              <c16:uniqueId val="{00000003-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10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0"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1713317020620983"/>
          <c:y val="0.82368299123764088"/>
          <c:w val="0.58486829807451901"/>
          <c:h val="8.3042878139893236E-2"/>
        </c:manualLayout>
      </c:layout>
      <c:overlay val="0"/>
      <c:spPr>
        <a:noFill/>
        <a:ln>
          <a:noFill/>
        </a:ln>
        <a:effectLst/>
      </c:spPr>
      <c:txPr>
        <a:bodyPr rot="0" spcFirstLastPara="1" vertOverflow="ellipsis" vert="horz" wrap="square" anchor="ctr" anchorCtr="1"/>
        <a:lstStyle/>
        <a:p>
          <a:pPr algn="ctr">
            <a:defRPr lang="en-US" sz="110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526014943859934E-2"/>
          <c:y val="8.2367780918980074E-2"/>
          <c:w val="0.49210350777111189"/>
          <c:h val="0.56949439098733579"/>
        </c:manualLayout>
      </c:layout>
      <c:pieChart>
        <c:varyColors val="1"/>
        <c:ser>
          <c:idx val="0"/>
          <c:order val="0"/>
          <c:tx>
            <c:strRef>
              <c:f>Лист1!$B$1</c:f>
              <c:strCache>
                <c:ptCount val="1"/>
                <c:pt idx="0">
                  <c:v>Столбец2</c:v>
                </c:pt>
              </c:strCache>
            </c:strRef>
          </c:tx>
          <c:spPr>
            <a:ln>
              <a:noFill/>
            </a:ln>
          </c:spPr>
          <c:dPt>
            <c:idx val="0"/>
            <c:bubble3D val="0"/>
            <c:spPr>
              <a:solidFill>
                <a:srgbClr val="776476"/>
              </a:solidFill>
              <a:ln w="19050">
                <a:noFill/>
              </a:ln>
              <a:effectLst/>
              <a:sp3d/>
            </c:spPr>
            <c:extLst>
              <c:ext xmlns:c16="http://schemas.microsoft.com/office/drawing/2014/chart" uri="{C3380CC4-5D6E-409C-BE32-E72D297353CC}">
                <c16:uniqueId val="{00000001-2C7C-41A5-850B-EECB90C20CA3}"/>
              </c:ext>
            </c:extLst>
          </c:dPt>
          <c:dPt>
            <c:idx val="1"/>
            <c:bubble3D val="0"/>
            <c:spPr>
              <a:solidFill>
                <a:srgbClr val="E4976D"/>
              </a:solidFill>
              <a:ln w="19050">
                <a:noFill/>
              </a:ln>
              <a:effectLst/>
              <a:sp3d/>
            </c:spPr>
            <c:extLst>
              <c:ext xmlns:c16="http://schemas.microsoft.com/office/drawing/2014/chart" uri="{C3380CC4-5D6E-409C-BE32-E72D297353CC}">
                <c16:uniqueId val="{00000003-2C7C-41A5-850B-EECB90C20CA3}"/>
              </c:ext>
            </c:extLst>
          </c:dPt>
          <c:dPt>
            <c:idx val="2"/>
            <c:bubble3D val="0"/>
            <c:spPr>
              <a:solidFill>
                <a:srgbClr val="A999A8"/>
              </a:solidFill>
              <a:ln w="19050">
                <a:noFill/>
              </a:ln>
              <a:effectLst/>
              <a:sp3d/>
            </c:spPr>
            <c:extLst>
              <c:ext xmlns:c16="http://schemas.microsoft.com/office/drawing/2014/chart" uri="{C3380CC4-5D6E-409C-BE32-E72D297353CC}">
                <c16:uniqueId val="{00000005-2C7C-41A5-850B-EECB90C20CA3}"/>
              </c:ext>
            </c:extLst>
          </c:dPt>
          <c:dPt>
            <c:idx val="3"/>
            <c:bubble3D val="0"/>
            <c:spPr>
              <a:solidFill>
                <a:srgbClr val="F6C1AC">
                  <a:alpha val="68293"/>
                </a:srgbClr>
              </a:solidFill>
              <a:ln w="19050">
                <a:noFill/>
              </a:ln>
              <a:effectLst/>
              <a:sp3d/>
            </c:spPr>
            <c:extLst>
              <c:ext xmlns:c16="http://schemas.microsoft.com/office/drawing/2014/chart" uri="{C3380CC4-5D6E-409C-BE32-E72D297353CC}">
                <c16:uniqueId val="{00000007-2C7C-41A5-850B-EECB90C20CA3}"/>
              </c:ext>
            </c:extLst>
          </c:dPt>
          <c:dPt>
            <c:idx val="4"/>
            <c:bubble3D val="0"/>
            <c:spPr>
              <a:solidFill>
                <a:srgbClr val="BEBABB"/>
              </a:solidFill>
              <a:ln w="19050">
                <a:noFill/>
              </a:ln>
              <a:effectLst/>
            </c:spPr>
            <c:extLst>
              <c:ext xmlns:c16="http://schemas.microsoft.com/office/drawing/2014/chart" uri="{C3380CC4-5D6E-409C-BE32-E72D297353CC}">
                <c16:uniqueId val="{00000009-2C7C-41A5-850B-EECB90C20CA3}"/>
              </c:ext>
            </c:extLst>
          </c:dPt>
          <c:dLbls>
            <c:dLbl>
              <c:idx val="0"/>
              <c:layout>
                <c:manualLayout>
                  <c:x val="-1.313246377354633E-2"/>
                  <c:y val="0.131941073785498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7C-41A5-850B-EECB90C20CA3}"/>
                </c:ext>
              </c:extLst>
            </c:dLbl>
            <c:dLbl>
              <c:idx val="1"/>
              <c:layout>
                <c:manualLayout>
                  <c:x val="-7.8476598575481338E-2"/>
                  <c:y val="-0.1515991825265041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7C-41A5-850B-EECB90C20CA3}"/>
                </c:ext>
              </c:extLst>
            </c:dLbl>
            <c:dLbl>
              <c:idx val="2"/>
              <c:layout>
                <c:manualLayout>
                  <c:x val="7.2154993723850036E-2"/>
                  <c:y val="-0.109600630135819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7C-41A5-850B-EECB90C20CA3}"/>
                </c:ext>
              </c:extLst>
            </c:dLbl>
            <c:dLbl>
              <c:idx val="3"/>
              <c:layout>
                <c:manualLayout>
                  <c:x val="6.4681980233368866E-2"/>
                  <c:y val="-5.0944564425779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C7C-41A5-850B-EECB90C20CA3}"/>
                </c:ext>
              </c:extLst>
            </c:dLbl>
            <c:dLbl>
              <c:idx val="4"/>
              <c:layout>
                <c:manualLayout>
                  <c:x val="7.622105438705494E-2"/>
                  <c:y val="-2.1982373227743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C7C-41A5-850B-EECB90C20CA3}"/>
                </c:ext>
              </c:extLst>
            </c:dLbl>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Супруг</c:v>
                </c:pt>
                <c:pt idx="1">
                  <c:v>Супруга</c:v>
                </c:pt>
                <c:pt idx="2">
                  <c:v>Бабушки/дедушки</c:v>
                </c:pt>
                <c:pt idx="3">
                  <c:v>Дети</c:v>
                </c:pt>
                <c:pt idx="4">
                  <c:v>Затрудняюсь ответить</c:v>
                </c:pt>
              </c:strCache>
            </c:strRef>
          </c:cat>
          <c:val>
            <c:numRef>
              <c:f>Лист1!$B$2:$B$6</c:f>
              <c:numCache>
                <c:formatCode>#,##0</c:formatCode>
                <c:ptCount val="5"/>
                <c:pt idx="0">
                  <c:v>41.793570219966156</c:v>
                </c:pt>
                <c:pt idx="1">
                  <c:v>46.192893401015226</c:v>
                </c:pt>
                <c:pt idx="2">
                  <c:v>1.015228426395939</c:v>
                </c:pt>
                <c:pt idx="3">
                  <c:v>9.4754653130287654</c:v>
                </c:pt>
                <c:pt idx="4" formatCode="0">
                  <c:v>1.5228426395939085</c:v>
                </c:pt>
              </c:numCache>
            </c:numRef>
          </c:val>
          <c:extLst>
            <c:ext xmlns:c16="http://schemas.microsoft.com/office/drawing/2014/chart" uri="{C3380CC4-5D6E-409C-BE32-E72D297353CC}">
              <c16:uniqueId val="{0000000A-2C7C-41A5-850B-EECB90C20CA3}"/>
            </c:ext>
          </c:extLst>
        </c:ser>
        <c:dLbls>
          <c:showLegendKey val="0"/>
          <c:showVal val="0"/>
          <c:showCatName val="0"/>
          <c:showSerName val="0"/>
          <c:showPercent val="0"/>
          <c:showBubbleSize val="0"/>
          <c:showLeaderLines val="1"/>
        </c:dLbls>
        <c:firstSliceAng val="270"/>
      </c:pieChart>
      <c:spPr>
        <a:noFill/>
        <a:ln>
          <a:noFill/>
        </a:ln>
        <a:effectLst/>
      </c:spPr>
    </c:plotArea>
    <c:legend>
      <c:legendPos val="r"/>
      <c:legendEntry>
        <c:idx val="0"/>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1"/>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2"/>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egendEntry>
        <c:idx val="3"/>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Entry>
      <c:layout>
        <c:manualLayout>
          <c:xMode val="edge"/>
          <c:yMode val="edge"/>
          <c:x val="0.53807720386231239"/>
          <c:y val="7.7886845358401388E-2"/>
          <c:w val="0.46135215328609508"/>
          <c:h val="0.60433318012101678"/>
        </c:manualLayout>
      </c:layout>
      <c:overlay val="0"/>
      <c:spPr>
        <a:noFill/>
        <a:ln>
          <a:noFill/>
        </a:ln>
        <a:effectLst/>
      </c:spPr>
      <c:txPr>
        <a:bodyPr rot="0" spcFirstLastPara="1" vertOverflow="ellipsis" vert="horz" wrap="square" anchor="ctr" anchorCtr="1"/>
        <a:lstStyle/>
        <a:p>
          <a:pPr algn="just">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85000"/>
              <a:lumOff val="15000"/>
            </a:schemeClr>
          </a:solidFill>
        </a:defRPr>
      </a:pPr>
      <a:endParaRPr lang="ru-RU"/>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678606592639125"/>
          <c:y val="5.0730220740618781E-2"/>
          <c:w val="0.81886683343741107"/>
          <c:h val="0.77044022643916177"/>
        </c:manualLayout>
      </c:layout>
      <c:barChart>
        <c:barDir val="bar"/>
        <c:grouping val="clustered"/>
        <c:varyColors val="0"/>
        <c:ser>
          <c:idx val="0"/>
          <c:order val="0"/>
          <c:tx>
            <c:strRef>
              <c:f>Лист1!$B$1</c:f>
              <c:strCache>
                <c:ptCount val="1"/>
                <c:pt idx="0">
                  <c:v>Супруг</c:v>
                </c:pt>
              </c:strCache>
            </c:strRef>
          </c:tx>
          <c:spPr>
            <a:solidFill>
              <a:srgbClr val="776476"/>
            </a:solidFill>
            <a:ln>
              <a:noFill/>
            </a:ln>
            <a:effectLst/>
          </c:spPr>
          <c:invertIfNegative val="0"/>
          <c:dPt>
            <c:idx val="7"/>
            <c:invertIfNegative val="0"/>
            <c:bubble3D val="0"/>
            <c:spPr>
              <a:solidFill>
                <a:srgbClr val="776476"/>
              </a:solidFill>
              <a:ln>
                <a:noFill/>
              </a:ln>
              <a:effectLst/>
            </c:spPr>
            <c:extLst>
              <c:ext xmlns:c16="http://schemas.microsoft.com/office/drawing/2014/chart" uri="{C3380CC4-5D6E-409C-BE32-E72D297353CC}">
                <c16:uniqueId val="{00000001-8300-423B-987F-4424CC7B579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776476"/>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24-34</c:v>
                </c:pt>
                <c:pt idx="1">
                  <c:v>35-44</c:v>
                </c:pt>
                <c:pt idx="2">
                  <c:v>45-54</c:v>
                </c:pt>
                <c:pt idx="3">
                  <c:v>55-64</c:v>
                </c:pt>
              </c:strCache>
            </c:strRef>
          </c:cat>
          <c:val>
            <c:numRef>
              <c:f>Лист1!$B$2:$B$5</c:f>
              <c:numCache>
                <c:formatCode>#,##0</c:formatCode>
                <c:ptCount val="4"/>
                <c:pt idx="0">
                  <c:v>25.179856115107913</c:v>
                </c:pt>
                <c:pt idx="1">
                  <c:v>41.379310344827587</c:v>
                </c:pt>
                <c:pt idx="2">
                  <c:v>50</c:v>
                </c:pt>
                <c:pt idx="3">
                  <c:v>50.833333333333336</c:v>
                </c:pt>
              </c:numCache>
            </c:numRef>
          </c:val>
          <c:extLst>
            <c:ext xmlns:c16="http://schemas.microsoft.com/office/drawing/2014/chart" uri="{C3380CC4-5D6E-409C-BE32-E72D297353CC}">
              <c16:uniqueId val="{00000002-8300-423B-987F-4424CC7B5790}"/>
            </c:ext>
          </c:extLst>
        </c:ser>
        <c:ser>
          <c:idx val="1"/>
          <c:order val="1"/>
          <c:tx>
            <c:strRef>
              <c:f>Лист1!$C$1</c:f>
              <c:strCache>
                <c:ptCount val="1"/>
                <c:pt idx="0">
                  <c:v>Супруга</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rgbClr val="E4976D"/>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24-34</c:v>
                </c:pt>
                <c:pt idx="1">
                  <c:v>35-44</c:v>
                </c:pt>
                <c:pt idx="2">
                  <c:v>45-54</c:v>
                </c:pt>
                <c:pt idx="3">
                  <c:v>55-64</c:v>
                </c:pt>
              </c:strCache>
            </c:strRef>
          </c:cat>
          <c:val>
            <c:numRef>
              <c:f>Лист1!$C$2:$C$5</c:f>
              <c:numCache>
                <c:formatCode>#,##0</c:formatCode>
                <c:ptCount val="4"/>
                <c:pt idx="0">
                  <c:v>64.748201438848923</c:v>
                </c:pt>
                <c:pt idx="1">
                  <c:v>51.149425287356323</c:v>
                </c:pt>
                <c:pt idx="2">
                  <c:v>34.810126582278478</c:v>
                </c:pt>
                <c:pt idx="3">
                  <c:v>32.5</c:v>
                </c:pt>
              </c:numCache>
            </c:numRef>
          </c:val>
          <c:extLst>
            <c:ext xmlns:c16="http://schemas.microsoft.com/office/drawing/2014/chart" uri="{C3380CC4-5D6E-409C-BE32-E72D297353CC}">
              <c16:uniqueId val="{00000003-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10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0" sourceLinked="1"/>
        <c:majorTickMark val="none"/>
        <c:minorTickMark val="none"/>
        <c:tickLblPos val="nextTo"/>
        <c:crossAx val="37718016"/>
        <c:crosses val="autoZero"/>
        <c:crossBetween val="between"/>
      </c:valAx>
      <c:spPr>
        <a:noFill/>
        <a:ln>
          <a:noFill/>
        </a:ln>
        <a:effectLst/>
      </c:spPr>
    </c:plotArea>
    <c:legend>
      <c:legendPos val="b"/>
      <c:layout>
        <c:manualLayout>
          <c:xMode val="edge"/>
          <c:yMode val="edge"/>
          <c:x val="0.17133163774384599"/>
          <c:y val="0.83311341059801147"/>
          <c:w val="0.58486829807451901"/>
          <c:h val="8.3042878139893236E-2"/>
        </c:manualLayout>
      </c:layout>
      <c:overlay val="0"/>
      <c:spPr>
        <a:noFill/>
        <a:ln>
          <a:noFill/>
        </a:ln>
        <a:effectLst/>
      </c:spPr>
      <c:txPr>
        <a:bodyPr rot="0" spcFirstLastPara="1" vertOverflow="ellipsis" vert="horz" wrap="square" anchor="ctr" anchorCtr="1"/>
        <a:lstStyle/>
        <a:p>
          <a:pPr algn="ctr">
            <a:defRPr lang="en-US" sz="110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340873088759819"/>
          <c:y val="3.0450864986895077E-2"/>
          <c:w val="0.49659126911240176"/>
          <c:h val="0.57686556591424987"/>
        </c:manualLayout>
      </c:layout>
      <c:barChart>
        <c:barDir val="bar"/>
        <c:grouping val="stacked"/>
        <c:varyColors val="0"/>
        <c:ser>
          <c:idx val="0"/>
          <c:order val="0"/>
          <c:tx>
            <c:strRef>
              <c:f>Лист1!$B$1</c:f>
              <c:strCache>
                <c:ptCount val="1"/>
                <c:pt idx="0">
                  <c:v>Полностью доволен</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Наличие нужных секций и тренировок</c:v>
                </c:pt>
                <c:pt idx="1">
                  <c:v>Стоимость занятий</c:v>
                </c:pt>
                <c:pt idx="2">
                  <c:v>Транспортная доступность, удобство логистики</c:v>
                </c:pt>
                <c:pt idx="3">
                  <c:v>Высокое качество организации занятий, квалификация тренеров</c:v>
                </c:pt>
                <c:pt idx="4">
                  <c:v>Удобство расписания занятий</c:v>
                </c:pt>
              </c:strCache>
            </c:strRef>
          </c:cat>
          <c:val>
            <c:numRef>
              <c:f>Лист1!$B$2:$B$6</c:f>
              <c:numCache>
                <c:formatCode>General</c:formatCode>
                <c:ptCount val="5"/>
                <c:pt idx="0">
                  <c:v>19</c:v>
                </c:pt>
                <c:pt idx="1">
                  <c:v>12</c:v>
                </c:pt>
                <c:pt idx="2">
                  <c:v>19</c:v>
                </c:pt>
                <c:pt idx="3">
                  <c:v>17</c:v>
                </c:pt>
                <c:pt idx="4">
                  <c:v>17</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Скорее доволен</c:v>
                </c:pt>
              </c:strCache>
            </c:strRef>
          </c:tx>
          <c:spPr>
            <a:solidFill>
              <a:srgbClr val="F4B49A"/>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Наличие нужных секций и тренировок</c:v>
                </c:pt>
                <c:pt idx="1">
                  <c:v>Стоимость занятий</c:v>
                </c:pt>
                <c:pt idx="2">
                  <c:v>Транспортная доступность, удобство логистики</c:v>
                </c:pt>
                <c:pt idx="3">
                  <c:v>Высокое качество организации занятий, квалификация тренеров</c:v>
                </c:pt>
                <c:pt idx="4">
                  <c:v>Удобство расписания занятий</c:v>
                </c:pt>
              </c:strCache>
            </c:strRef>
          </c:cat>
          <c:val>
            <c:numRef>
              <c:f>Лист1!$C$2:$C$6</c:f>
              <c:numCache>
                <c:formatCode>General</c:formatCode>
                <c:ptCount val="5"/>
                <c:pt idx="0">
                  <c:v>49</c:v>
                </c:pt>
                <c:pt idx="1">
                  <c:v>36</c:v>
                </c:pt>
                <c:pt idx="2">
                  <c:v>49</c:v>
                </c:pt>
                <c:pt idx="3">
                  <c:v>51</c:v>
                </c:pt>
                <c:pt idx="4">
                  <c:v>50</c:v>
                </c:pt>
              </c:numCache>
            </c:numRef>
          </c:val>
          <c:extLst>
            <c:ext xmlns:c16="http://schemas.microsoft.com/office/drawing/2014/chart" uri="{C3380CC4-5D6E-409C-BE32-E72D297353CC}">
              <c16:uniqueId val="{00000001-6751-439D-A10A-79A717249D20}"/>
            </c:ext>
          </c:extLst>
        </c:ser>
        <c:ser>
          <c:idx val="2"/>
          <c:order val="2"/>
          <c:tx>
            <c:strRef>
              <c:f>Лист1!$D$1</c:f>
              <c:strCache>
                <c:ptCount val="1"/>
                <c:pt idx="0">
                  <c:v>Скорее недоволен</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Наличие нужных секций и тренировок</c:v>
                </c:pt>
                <c:pt idx="1">
                  <c:v>Стоимость занятий</c:v>
                </c:pt>
                <c:pt idx="2">
                  <c:v>Транспортная доступность, удобство логистики</c:v>
                </c:pt>
                <c:pt idx="3">
                  <c:v>Высокое качество организации занятий, квалификация тренеров</c:v>
                </c:pt>
                <c:pt idx="4">
                  <c:v>Удобство расписания занятий</c:v>
                </c:pt>
              </c:strCache>
            </c:strRef>
          </c:cat>
          <c:val>
            <c:numRef>
              <c:f>Лист1!$D$2:$D$6</c:f>
              <c:numCache>
                <c:formatCode>General</c:formatCode>
                <c:ptCount val="5"/>
                <c:pt idx="0">
                  <c:v>20</c:v>
                </c:pt>
                <c:pt idx="1">
                  <c:v>32</c:v>
                </c:pt>
                <c:pt idx="2">
                  <c:v>22</c:v>
                </c:pt>
                <c:pt idx="3">
                  <c:v>17</c:v>
                </c:pt>
                <c:pt idx="4">
                  <c:v>21</c:v>
                </c:pt>
              </c:numCache>
            </c:numRef>
          </c:val>
          <c:extLst>
            <c:ext xmlns:c16="http://schemas.microsoft.com/office/drawing/2014/chart" uri="{C3380CC4-5D6E-409C-BE32-E72D297353CC}">
              <c16:uniqueId val="{00000002-6751-439D-A10A-79A717249D20}"/>
            </c:ext>
          </c:extLst>
        </c:ser>
        <c:ser>
          <c:idx val="3"/>
          <c:order val="3"/>
          <c:tx>
            <c:strRef>
              <c:f>Лист1!$E$1</c:f>
              <c:strCache>
                <c:ptCount val="1"/>
                <c:pt idx="0">
                  <c:v>Недоволен</c:v>
                </c:pt>
              </c:strCache>
            </c:strRef>
          </c:tx>
          <c:spPr>
            <a:solidFill>
              <a:srgbClr val="624F6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Наличие нужных секций и тренировок</c:v>
                </c:pt>
                <c:pt idx="1">
                  <c:v>Стоимость занятий</c:v>
                </c:pt>
                <c:pt idx="2">
                  <c:v>Транспортная доступность, удобство логистики</c:v>
                </c:pt>
                <c:pt idx="3">
                  <c:v>Высокое качество организации занятий, квалификация тренеров</c:v>
                </c:pt>
                <c:pt idx="4">
                  <c:v>Удобство расписания занятий</c:v>
                </c:pt>
              </c:strCache>
            </c:strRef>
          </c:cat>
          <c:val>
            <c:numRef>
              <c:f>Лист1!$E$2:$E$6</c:f>
              <c:numCache>
                <c:formatCode>General</c:formatCode>
                <c:ptCount val="5"/>
                <c:pt idx="0">
                  <c:v>7</c:v>
                </c:pt>
                <c:pt idx="1">
                  <c:v>13</c:v>
                </c:pt>
                <c:pt idx="2">
                  <c:v>6</c:v>
                </c:pt>
                <c:pt idx="3">
                  <c:v>5</c:v>
                </c:pt>
                <c:pt idx="4">
                  <c:v>4</c:v>
                </c:pt>
              </c:numCache>
            </c:numRef>
          </c:val>
          <c:extLst>
            <c:ext xmlns:c16="http://schemas.microsoft.com/office/drawing/2014/chart" uri="{C3380CC4-5D6E-409C-BE32-E72D297353CC}">
              <c16:uniqueId val="{00000003-6751-439D-A10A-79A717249D20}"/>
            </c:ext>
          </c:extLst>
        </c:ser>
        <c:ser>
          <c:idx val="4"/>
          <c:order val="4"/>
          <c:tx>
            <c:strRef>
              <c:f>Лист1!$F$1</c:f>
              <c:strCache>
                <c:ptCount val="1"/>
                <c:pt idx="0">
                  <c:v>Затрудняюсь ответить</c:v>
                </c:pt>
              </c:strCache>
            </c:strRef>
          </c:tx>
          <c:spPr>
            <a:solidFill>
              <a:srgbClr val="BEBAB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Наличие нужных секций и тренировок</c:v>
                </c:pt>
                <c:pt idx="1">
                  <c:v>Стоимость занятий</c:v>
                </c:pt>
                <c:pt idx="2">
                  <c:v>Транспортная доступность, удобство логистики</c:v>
                </c:pt>
                <c:pt idx="3">
                  <c:v>Высокое качество организации занятий, квалификация тренеров</c:v>
                </c:pt>
                <c:pt idx="4">
                  <c:v>Удобство расписания занятий</c:v>
                </c:pt>
              </c:strCache>
            </c:strRef>
          </c:cat>
          <c:val>
            <c:numRef>
              <c:f>Лист1!$F$2:$F$6</c:f>
              <c:numCache>
                <c:formatCode>General</c:formatCode>
                <c:ptCount val="5"/>
                <c:pt idx="0">
                  <c:v>5</c:v>
                </c:pt>
                <c:pt idx="1">
                  <c:v>7</c:v>
                </c:pt>
                <c:pt idx="2">
                  <c:v>5</c:v>
                </c:pt>
                <c:pt idx="3">
                  <c:v>10</c:v>
                </c:pt>
                <c:pt idx="4">
                  <c:v>8</c:v>
                </c:pt>
              </c:numCache>
            </c:numRef>
          </c:val>
          <c:extLst>
            <c:ext xmlns:c16="http://schemas.microsoft.com/office/drawing/2014/chart" uri="{C3380CC4-5D6E-409C-BE32-E72D297353CC}">
              <c16:uniqueId val="{00000004-6751-439D-A10A-79A717249D20}"/>
            </c:ext>
          </c:extLst>
        </c:ser>
        <c:dLbls>
          <c:dLblPos val="ctr"/>
          <c:showLegendKey val="0"/>
          <c:showVal val="1"/>
          <c:showCatName val="0"/>
          <c:showSerName val="0"/>
          <c:showPercent val="0"/>
          <c:showBubbleSize val="0"/>
        </c:dLbls>
        <c:gapWidth val="60"/>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General"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7.330949037071021E-5"/>
          <c:y val="0.66580486046200049"/>
          <c:w val="0.99372356866572265"/>
          <c:h val="0.26318291660092508"/>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30632431831551"/>
          <c:y val="3.0450864986895077E-2"/>
          <c:w val="0.49693675681684496"/>
          <c:h val="0.57686556591424987"/>
        </c:manualLayout>
      </c:layout>
      <c:barChart>
        <c:barDir val="bar"/>
        <c:grouping val="stacked"/>
        <c:varyColors val="0"/>
        <c:ser>
          <c:idx val="0"/>
          <c:order val="0"/>
          <c:tx>
            <c:strRef>
              <c:f>Лист1!$B$1</c:f>
              <c:strCache>
                <c:ptCount val="1"/>
                <c:pt idx="0">
                  <c:v>Достаточно</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Все опрошенные</c:v>
                </c:pt>
                <c:pt idx="1">
                  <c:v>Город 100+</c:v>
                </c:pt>
                <c:pt idx="2">
                  <c:v>Город 500+</c:v>
                </c:pt>
                <c:pt idx="3">
                  <c:v>1 млн+</c:v>
                </c:pt>
              </c:strCache>
            </c:strRef>
          </c:cat>
          <c:val>
            <c:numRef>
              <c:f>Лист1!$B$2:$B$5</c:f>
              <c:numCache>
                <c:formatCode>#,##0</c:formatCode>
                <c:ptCount val="4"/>
                <c:pt idx="0">
                  <c:v>21.934197407776669</c:v>
                </c:pt>
                <c:pt idx="1">
                  <c:v>20.060790273556233</c:v>
                </c:pt>
                <c:pt idx="2">
                  <c:v>21.05263157894737</c:v>
                </c:pt>
                <c:pt idx="3">
                  <c:v>23.766816143497756</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Скорее достаточно</c:v>
                </c:pt>
              </c:strCache>
            </c:strRef>
          </c:tx>
          <c:spPr>
            <a:solidFill>
              <a:srgbClr val="F4B49A"/>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Все опрошенные</c:v>
                </c:pt>
                <c:pt idx="1">
                  <c:v>Город 100+</c:v>
                </c:pt>
                <c:pt idx="2">
                  <c:v>Город 500+</c:v>
                </c:pt>
                <c:pt idx="3">
                  <c:v>1 млн+</c:v>
                </c:pt>
              </c:strCache>
            </c:strRef>
          </c:cat>
          <c:val>
            <c:numRef>
              <c:f>Лист1!$C$2:$C$5</c:f>
              <c:numCache>
                <c:formatCode>#,##0</c:formatCode>
                <c:ptCount val="4"/>
                <c:pt idx="0">
                  <c:v>37.587238285144565</c:v>
                </c:pt>
                <c:pt idx="1">
                  <c:v>33.130699088145896</c:v>
                </c:pt>
                <c:pt idx="2">
                  <c:v>35.087719298245617</c:v>
                </c:pt>
                <c:pt idx="3">
                  <c:v>42.152466367713004</c:v>
                </c:pt>
              </c:numCache>
            </c:numRef>
          </c:val>
          <c:extLst>
            <c:ext xmlns:c16="http://schemas.microsoft.com/office/drawing/2014/chart" uri="{C3380CC4-5D6E-409C-BE32-E72D297353CC}">
              <c16:uniqueId val="{00000001-6751-439D-A10A-79A717249D20}"/>
            </c:ext>
          </c:extLst>
        </c:ser>
        <c:ser>
          <c:idx val="2"/>
          <c:order val="2"/>
          <c:tx>
            <c:strRef>
              <c:f>Лист1!$D$1</c:f>
              <c:strCache>
                <c:ptCount val="1"/>
                <c:pt idx="0">
                  <c:v>Скорее не достаточно</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Все опрошенные</c:v>
                </c:pt>
                <c:pt idx="1">
                  <c:v>Город 100+</c:v>
                </c:pt>
                <c:pt idx="2">
                  <c:v>Город 500+</c:v>
                </c:pt>
                <c:pt idx="3">
                  <c:v>1 млн+</c:v>
                </c:pt>
              </c:strCache>
            </c:strRef>
          </c:cat>
          <c:val>
            <c:numRef>
              <c:f>Лист1!$D$2:$D$5</c:f>
              <c:numCache>
                <c:formatCode>#,##0</c:formatCode>
                <c:ptCount val="4"/>
                <c:pt idx="0">
                  <c:v>24.725822532402791</c:v>
                </c:pt>
                <c:pt idx="1">
                  <c:v>28.571428571428573</c:v>
                </c:pt>
                <c:pt idx="2">
                  <c:v>28.94736842105263</c:v>
                </c:pt>
                <c:pt idx="3">
                  <c:v>19.730941704035875</c:v>
                </c:pt>
              </c:numCache>
            </c:numRef>
          </c:val>
          <c:extLst>
            <c:ext xmlns:c16="http://schemas.microsoft.com/office/drawing/2014/chart" uri="{C3380CC4-5D6E-409C-BE32-E72D297353CC}">
              <c16:uniqueId val="{00000002-6751-439D-A10A-79A717249D20}"/>
            </c:ext>
          </c:extLst>
        </c:ser>
        <c:ser>
          <c:idx val="3"/>
          <c:order val="3"/>
          <c:tx>
            <c:strRef>
              <c:f>Лист1!$E$1</c:f>
              <c:strCache>
                <c:ptCount val="1"/>
                <c:pt idx="0">
                  <c:v>Не достаточно</c:v>
                </c:pt>
              </c:strCache>
            </c:strRef>
          </c:tx>
          <c:spPr>
            <a:solidFill>
              <a:srgbClr val="624F6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Все опрошенные</c:v>
                </c:pt>
                <c:pt idx="1">
                  <c:v>Город 100+</c:v>
                </c:pt>
                <c:pt idx="2">
                  <c:v>Город 500+</c:v>
                </c:pt>
                <c:pt idx="3">
                  <c:v>1 млн+</c:v>
                </c:pt>
              </c:strCache>
            </c:strRef>
          </c:cat>
          <c:val>
            <c:numRef>
              <c:f>Лист1!$E$2:$E$5</c:f>
              <c:numCache>
                <c:formatCode>#,##0</c:formatCode>
                <c:ptCount val="4"/>
                <c:pt idx="0">
                  <c:v>9.6709870388833501</c:v>
                </c:pt>
                <c:pt idx="1">
                  <c:v>11.550151975683891</c:v>
                </c:pt>
                <c:pt idx="2">
                  <c:v>8.3333333333333339</c:v>
                </c:pt>
                <c:pt idx="3">
                  <c:v>8.9686098654708513</c:v>
                </c:pt>
              </c:numCache>
            </c:numRef>
          </c:val>
          <c:extLst>
            <c:ext xmlns:c16="http://schemas.microsoft.com/office/drawing/2014/chart" uri="{C3380CC4-5D6E-409C-BE32-E72D297353CC}">
              <c16:uniqueId val="{00000003-6751-439D-A10A-79A717249D20}"/>
            </c:ext>
          </c:extLst>
        </c:ser>
        <c:ser>
          <c:idx val="4"/>
          <c:order val="4"/>
          <c:tx>
            <c:strRef>
              <c:f>Лист1!$F$1</c:f>
              <c:strCache>
                <c:ptCount val="1"/>
                <c:pt idx="0">
                  <c:v>Затрудняюсь ответить</c:v>
                </c:pt>
              </c:strCache>
            </c:strRef>
          </c:tx>
          <c:spPr>
            <a:solidFill>
              <a:srgbClr val="BEBAB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Все опрошенные</c:v>
                </c:pt>
                <c:pt idx="1">
                  <c:v>Город 100+</c:v>
                </c:pt>
                <c:pt idx="2">
                  <c:v>Город 500+</c:v>
                </c:pt>
                <c:pt idx="3">
                  <c:v>1 млн+</c:v>
                </c:pt>
              </c:strCache>
            </c:strRef>
          </c:cat>
          <c:val>
            <c:numRef>
              <c:f>Лист1!$F$2:$F$5</c:f>
              <c:numCache>
                <c:formatCode>#,##0</c:formatCode>
                <c:ptCount val="4"/>
                <c:pt idx="0">
                  <c:v>6.0817547357926225</c:v>
                </c:pt>
                <c:pt idx="1">
                  <c:v>6.6869300911854106</c:v>
                </c:pt>
                <c:pt idx="2">
                  <c:v>6.5789473684210522</c:v>
                </c:pt>
                <c:pt idx="3">
                  <c:v>5.3811659192825116</c:v>
                </c:pt>
              </c:numCache>
            </c:numRef>
          </c:val>
          <c:extLst>
            <c:ext xmlns:c16="http://schemas.microsoft.com/office/drawing/2014/chart" uri="{C3380CC4-5D6E-409C-BE32-E72D297353CC}">
              <c16:uniqueId val="{00000004-6751-439D-A10A-79A717249D20}"/>
            </c:ext>
          </c:extLst>
        </c:ser>
        <c:dLbls>
          <c:dLblPos val="ctr"/>
          <c:showLegendKey val="0"/>
          <c:showVal val="1"/>
          <c:showCatName val="0"/>
          <c:showSerName val="0"/>
          <c:showPercent val="0"/>
          <c:showBubbleSize val="0"/>
        </c:dLbls>
        <c:gapWidth val="60"/>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0"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7.3363393018314367E-5"/>
          <c:y val="0.71045125019722477"/>
          <c:w val="0.99372356866572265"/>
          <c:h val="0.26318291660092508"/>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15928425733223E-2"/>
          <c:y val="0.18489595351157062"/>
          <c:w val="0.83636814314853358"/>
          <c:h val="0.38880449675268997"/>
        </c:manualLayout>
      </c:layout>
      <c:barChart>
        <c:barDir val="col"/>
        <c:grouping val="clustered"/>
        <c:varyColors val="0"/>
        <c:ser>
          <c:idx val="0"/>
          <c:order val="0"/>
          <c:tx>
            <c:strRef>
              <c:f>Лист1!$B$1</c:f>
              <c:strCache>
                <c:ptCount val="1"/>
                <c:pt idx="0">
                  <c:v>Наличие нужных секций и тренировок</c:v>
                </c:pt>
              </c:strCache>
            </c:strRef>
          </c:tx>
          <c:spPr>
            <a:solidFill>
              <a:srgbClr val="CE785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Один / одна с детьми</c:v>
                </c:pt>
                <c:pt idx="1">
                  <c:v>С партнером и детьми</c:v>
                </c:pt>
              </c:strCache>
            </c:strRef>
          </c:cat>
          <c:val>
            <c:numRef>
              <c:f>Лист1!$B$2:$B$3</c:f>
              <c:numCache>
                <c:formatCode>General</c:formatCode>
                <c:ptCount val="2"/>
                <c:pt idx="0">
                  <c:v>59</c:v>
                </c:pt>
                <c:pt idx="1">
                  <c:v>70</c:v>
                </c:pt>
              </c:numCache>
            </c:numRef>
          </c:val>
          <c:extLst>
            <c:ext xmlns:c16="http://schemas.microsoft.com/office/drawing/2014/chart" uri="{C3380CC4-5D6E-409C-BE32-E72D297353CC}">
              <c16:uniqueId val="{00000000-F9CA-44AF-BEB3-B4C3A58AA107}"/>
            </c:ext>
          </c:extLst>
        </c:ser>
        <c:ser>
          <c:idx val="1"/>
          <c:order val="1"/>
          <c:tx>
            <c:strRef>
              <c:f>Лист1!$C$1</c:f>
              <c:strCache>
                <c:ptCount val="1"/>
                <c:pt idx="0">
                  <c:v>Стоимость занятий</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Один / одна с детьми</c:v>
                </c:pt>
                <c:pt idx="1">
                  <c:v>С партнером и детьми</c:v>
                </c:pt>
              </c:strCache>
            </c:strRef>
          </c:cat>
          <c:val>
            <c:numRef>
              <c:f>Лист1!$C$2:$C$3</c:f>
              <c:numCache>
                <c:formatCode>General</c:formatCode>
                <c:ptCount val="2"/>
                <c:pt idx="0">
                  <c:v>43</c:v>
                </c:pt>
                <c:pt idx="1">
                  <c:v>51</c:v>
                </c:pt>
              </c:numCache>
            </c:numRef>
          </c:val>
          <c:extLst>
            <c:ext xmlns:c16="http://schemas.microsoft.com/office/drawing/2014/chart" uri="{C3380CC4-5D6E-409C-BE32-E72D297353CC}">
              <c16:uniqueId val="{00000001-F9CA-44AF-BEB3-B4C3A58AA107}"/>
            </c:ext>
          </c:extLst>
        </c:ser>
        <c:ser>
          <c:idx val="2"/>
          <c:order val="2"/>
          <c:tx>
            <c:strRef>
              <c:f>Лист1!$D$1</c:f>
              <c:strCache>
                <c:ptCount val="1"/>
                <c:pt idx="0">
                  <c:v>Транспортная доступность, удобство логистики</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Один / одна с детьми</c:v>
                </c:pt>
                <c:pt idx="1">
                  <c:v>С партнером и детьми</c:v>
                </c:pt>
              </c:strCache>
            </c:strRef>
          </c:cat>
          <c:val>
            <c:numRef>
              <c:f>Лист1!$D$2:$D$3</c:f>
              <c:numCache>
                <c:formatCode>General</c:formatCode>
                <c:ptCount val="2"/>
                <c:pt idx="0">
                  <c:v>62</c:v>
                </c:pt>
                <c:pt idx="1">
                  <c:v>69</c:v>
                </c:pt>
              </c:numCache>
            </c:numRef>
          </c:val>
          <c:extLst>
            <c:ext xmlns:c16="http://schemas.microsoft.com/office/drawing/2014/chart" uri="{C3380CC4-5D6E-409C-BE32-E72D297353CC}">
              <c16:uniqueId val="{00000002-F9CA-44AF-BEB3-B4C3A58AA107}"/>
            </c:ext>
          </c:extLst>
        </c:ser>
        <c:ser>
          <c:idx val="3"/>
          <c:order val="3"/>
          <c:tx>
            <c:strRef>
              <c:f>Лист1!$E$1</c:f>
              <c:strCache>
                <c:ptCount val="1"/>
                <c:pt idx="0">
                  <c:v>Высокое качество организации занятий, квалификация тренеров</c:v>
                </c:pt>
              </c:strCache>
            </c:strRef>
          </c:tx>
          <c:spPr>
            <a:solidFill>
              <a:srgbClr val="A999A8"/>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Один / одна с детьми</c:v>
                </c:pt>
                <c:pt idx="1">
                  <c:v>С партнером и детьми</c:v>
                </c:pt>
              </c:strCache>
            </c:strRef>
          </c:cat>
          <c:val>
            <c:numRef>
              <c:f>Лист1!$E$2:$E$3</c:f>
              <c:numCache>
                <c:formatCode>General</c:formatCode>
                <c:ptCount val="2"/>
                <c:pt idx="0">
                  <c:v>65</c:v>
                </c:pt>
                <c:pt idx="1">
                  <c:v>70</c:v>
                </c:pt>
              </c:numCache>
            </c:numRef>
          </c:val>
          <c:extLst>
            <c:ext xmlns:c16="http://schemas.microsoft.com/office/drawing/2014/chart" uri="{C3380CC4-5D6E-409C-BE32-E72D297353CC}">
              <c16:uniqueId val="{00000003-F9CA-44AF-BEB3-B4C3A58AA107}"/>
            </c:ext>
          </c:extLst>
        </c:ser>
        <c:ser>
          <c:idx val="4"/>
          <c:order val="4"/>
          <c:tx>
            <c:strRef>
              <c:f>Лист1!$F$1</c:f>
              <c:strCache>
                <c:ptCount val="1"/>
                <c:pt idx="0">
                  <c:v>Удобство расписания занятий</c:v>
                </c:pt>
              </c:strCache>
            </c:strRef>
          </c:tx>
          <c:spPr>
            <a:solidFill>
              <a:srgbClr val="BEBAB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Один / одна с детьми</c:v>
                </c:pt>
                <c:pt idx="1">
                  <c:v>С партнером и детьми</c:v>
                </c:pt>
              </c:strCache>
            </c:strRef>
          </c:cat>
          <c:val>
            <c:numRef>
              <c:f>Лист1!$F$2:$F$3</c:f>
              <c:numCache>
                <c:formatCode>General</c:formatCode>
                <c:ptCount val="2"/>
                <c:pt idx="0">
                  <c:v>60</c:v>
                </c:pt>
                <c:pt idx="1">
                  <c:v>69</c:v>
                </c:pt>
              </c:numCache>
            </c:numRef>
          </c:val>
          <c:extLst>
            <c:ext xmlns:c16="http://schemas.microsoft.com/office/drawing/2014/chart" uri="{C3380CC4-5D6E-409C-BE32-E72D297353CC}">
              <c16:uniqueId val="{00000004-F9CA-44AF-BEB3-B4C3A58AA107}"/>
            </c:ext>
          </c:extLst>
        </c:ser>
        <c:dLbls>
          <c:dLblPos val="inEnd"/>
          <c:showLegendKey val="0"/>
          <c:showVal val="1"/>
          <c:showCatName val="0"/>
          <c:showSerName val="0"/>
          <c:showPercent val="0"/>
          <c:showBubbleSize val="0"/>
        </c:dLbls>
        <c:gapWidth val="151"/>
        <c:axId val="411646952"/>
        <c:axId val="411647608"/>
      </c:barChart>
      <c:catAx>
        <c:axId val="41164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crossAx val="411647608"/>
        <c:crosses val="autoZero"/>
        <c:auto val="1"/>
        <c:lblAlgn val="ctr"/>
        <c:lblOffset val="100"/>
        <c:noMultiLvlLbl val="0"/>
      </c:catAx>
      <c:valAx>
        <c:axId val="411647608"/>
        <c:scaling>
          <c:orientation val="minMax"/>
          <c:max val="100"/>
        </c:scaling>
        <c:delete val="1"/>
        <c:axPos val="l"/>
        <c:numFmt formatCode="General" sourceLinked="1"/>
        <c:majorTickMark val="none"/>
        <c:minorTickMark val="none"/>
        <c:tickLblPos val="nextTo"/>
        <c:crossAx val="411646952"/>
        <c:crosses val="autoZero"/>
        <c:crossBetween val="between"/>
      </c:valAx>
      <c:spPr>
        <a:noFill/>
        <a:ln>
          <a:noFill/>
        </a:ln>
        <a:effectLst/>
      </c:spPr>
    </c:plotArea>
    <c:legend>
      <c:legendPos val="b"/>
      <c:layout>
        <c:manualLayout>
          <c:xMode val="edge"/>
          <c:yMode val="edge"/>
          <c:x val="0.11390104587632907"/>
          <c:y val="0.66671959397713276"/>
          <c:w val="0.7699934915897082"/>
          <c:h val="0.33213425598932483"/>
        </c:manualLayout>
      </c:layout>
      <c:overlay val="0"/>
      <c:spPr>
        <a:noFill/>
        <a:ln>
          <a:noFill/>
        </a:ln>
        <a:effectLst/>
      </c:spPr>
      <c:txPr>
        <a:bodyPr rot="0" spcFirstLastPara="1" vertOverflow="ellipsis" vert="horz" wrap="square" anchor="ctr" anchorCtr="1"/>
        <a:lstStyle/>
        <a:p>
          <a:pPr algn="ctr">
            <a:defRPr lang="en-US" sz="105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72620491523231"/>
          <c:y val="6.2410820243449738E-2"/>
          <c:w val="0.7327379508476769"/>
          <c:h val="0.57686562522806106"/>
        </c:manualLayout>
      </c:layout>
      <c:barChart>
        <c:barDir val="bar"/>
        <c:grouping val="stacked"/>
        <c:varyColors val="0"/>
        <c:ser>
          <c:idx val="0"/>
          <c:order val="0"/>
          <c:tx>
            <c:strRef>
              <c:f>Лист1!$B$1</c:f>
              <c:strCache>
                <c:ptCount val="1"/>
                <c:pt idx="0">
                  <c:v>Полностью доступны</c:v>
                </c:pt>
              </c:strCache>
            </c:strRef>
          </c:tx>
          <c:spPr>
            <a:solidFill>
              <a:srgbClr val="E4976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Семьи с одним родителем</c:v>
                </c:pt>
                <c:pt idx="2">
                  <c:v>Семьи с двумя родителями</c:v>
                </c:pt>
              </c:strCache>
            </c:strRef>
          </c:cat>
          <c:val>
            <c:numRef>
              <c:f>Лист1!$B$2:$B$4</c:f>
              <c:numCache>
                <c:formatCode>General</c:formatCode>
                <c:ptCount val="3"/>
                <c:pt idx="0">
                  <c:v>13</c:v>
                </c:pt>
                <c:pt idx="1">
                  <c:v>10</c:v>
                </c:pt>
                <c:pt idx="2">
                  <c:v>13</c:v>
                </c:pt>
              </c:numCache>
            </c:numRef>
          </c:val>
          <c:extLst>
            <c:ext xmlns:c16="http://schemas.microsoft.com/office/drawing/2014/chart" uri="{C3380CC4-5D6E-409C-BE32-E72D297353CC}">
              <c16:uniqueId val="{00000000-6751-439D-A10A-79A717249D20}"/>
            </c:ext>
          </c:extLst>
        </c:ser>
        <c:ser>
          <c:idx val="1"/>
          <c:order val="1"/>
          <c:tx>
            <c:strRef>
              <c:f>Лист1!$C$1</c:f>
              <c:strCache>
                <c:ptCount val="1"/>
                <c:pt idx="0">
                  <c:v>Скорее доступны</c:v>
                </c:pt>
              </c:strCache>
            </c:strRef>
          </c:tx>
          <c:spPr>
            <a:solidFill>
              <a:srgbClr val="F4B49A"/>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Семьи с одним родителем</c:v>
                </c:pt>
                <c:pt idx="2">
                  <c:v>Семьи с двумя родителями</c:v>
                </c:pt>
              </c:strCache>
            </c:strRef>
          </c:cat>
          <c:val>
            <c:numRef>
              <c:f>Лист1!$C$2:$C$4</c:f>
              <c:numCache>
                <c:formatCode>General</c:formatCode>
                <c:ptCount val="3"/>
                <c:pt idx="0">
                  <c:v>54</c:v>
                </c:pt>
                <c:pt idx="1">
                  <c:v>48</c:v>
                </c:pt>
                <c:pt idx="2">
                  <c:v>56</c:v>
                </c:pt>
              </c:numCache>
            </c:numRef>
          </c:val>
          <c:extLst>
            <c:ext xmlns:c16="http://schemas.microsoft.com/office/drawing/2014/chart" uri="{C3380CC4-5D6E-409C-BE32-E72D297353CC}">
              <c16:uniqueId val="{00000001-6751-439D-A10A-79A717249D20}"/>
            </c:ext>
          </c:extLst>
        </c:ser>
        <c:ser>
          <c:idx val="2"/>
          <c:order val="2"/>
          <c:tx>
            <c:strRef>
              <c:f>Лист1!$D$1</c:f>
              <c:strCache>
                <c:ptCount val="1"/>
                <c:pt idx="0">
                  <c:v>Скорее не доступны</c:v>
                </c:pt>
              </c:strCache>
            </c:strRef>
          </c:tx>
          <c:spPr>
            <a:solidFill>
              <a:srgbClr val="77647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Семьи с одним родителем</c:v>
                </c:pt>
                <c:pt idx="2">
                  <c:v>Семьи с двумя родителями</c:v>
                </c:pt>
              </c:strCache>
            </c:strRef>
          </c:cat>
          <c:val>
            <c:numRef>
              <c:f>Лист1!$D$2:$D$4</c:f>
              <c:numCache>
                <c:formatCode>General</c:formatCode>
                <c:ptCount val="3"/>
                <c:pt idx="0">
                  <c:v>25</c:v>
                </c:pt>
                <c:pt idx="1">
                  <c:v>31</c:v>
                </c:pt>
                <c:pt idx="2">
                  <c:v>24</c:v>
                </c:pt>
              </c:numCache>
            </c:numRef>
          </c:val>
          <c:extLst>
            <c:ext xmlns:c16="http://schemas.microsoft.com/office/drawing/2014/chart" uri="{C3380CC4-5D6E-409C-BE32-E72D297353CC}">
              <c16:uniqueId val="{00000002-6751-439D-A10A-79A717249D20}"/>
            </c:ext>
          </c:extLst>
        </c:ser>
        <c:ser>
          <c:idx val="3"/>
          <c:order val="3"/>
          <c:tx>
            <c:strRef>
              <c:f>Лист1!$E$1</c:f>
              <c:strCache>
                <c:ptCount val="1"/>
                <c:pt idx="0">
                  <c:v>Не доступны</c:v>
                </c:pt>
              </c:strCache>
            </c:strRef>
          </c:tx>
          <c:spPr>
            <a:solidFill>
              <a:srgbClr val="624F6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Семьи с одним родителем</c:v>
                </c:pt>
                <c:pt idx="2">
                  <c:v>Семьи с двумя родителями</c:v>
                </c:pt>
              </c:strCache>
            </c:strRef>
          </c:cat>
          <c:val>
            <c:numRef>
              <c:f>Лист1!$E$2:$E$4</c:f>
              <c:numCache>
                <c:formatCode>General</c:formatCode>
                <c:ptCount val="3"/>
                <c:pt idx="0">
                  <c:v>3</c:v>
                </c:pt>
                <c:pt idx="1">
                  <c:v>12</c:v>
                </c:pt>
                <c:pt idx="2">
                  <c:v>2</c:v>
                </c:pt>
              </c:numCache>
            </c:numRef>
          </c:val>
          <c:extLst>
            <c:ext xmlns:c16="http://schemas.microsoft.com/office/drawing/2014/chart" uri="{C3380CC4-5D6E-409C-BE32-E72D297353CC}">
              <c16:uniqueId val="{00000003-6751-439D-A10A-79A717249D20}"/>
            </c:ext>
          </c:extLst>
        </c:ser>
        <c:ser>
          <c:idx val="4"/>
          <c:order val="4"/>
          <c:tx>
            <c:strRef>
              <c:f>Лист1!$F$1</c:f>
              <c:strCache>
                <c:ptCount val="1"/>
                <c:pt idx="0">
                  <c:v>Затрудняюсь ответить</c:v>
                </c:pt>
              </c:strCache>
            </c:strRef>
          </c:tx>
          <c:spPr>
            <a:solidFill>
              <a:srgbClr val="BEBAB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600" b="0" i="0" u="none" strike="noStrike" kern="1200" baseline="0">
                    <a:solidFill>
                      <a:schemeClr val="bg1"/>
                    </a:solidFill>
                    <a:latin typeface="Bahnschrift SemiCondensed" panose="020B0502040204020203" pitchFamily="34" charset="0"/>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Все опрошенные</c:v>
                </c:pt>
                <c:pt idx="1">
                  <c:v>Семьи с одним родителем</c:v>
                </c:pt>
                <c:pt idx="2">
                  <c:v>Семьи с двумя родителями</c:v>
                </c:pt>
              </c:strCache>
            </c:strRef>
          </c:cat>
          <c:val>
            <c:numRef>
              <c:f>Лист1!$F$2:$F$4</c:f>
              <c:numCache>
                <c:formatCode>General</c:formatCode>
                <c:ptCount val="3"/>
                <c:pt idx="0">
                  <c:v>5</c:v>
                </c:pt>
                <c:pt idx="1">
                  <c:v>0</c:v>
                </c:pt>
                <c:pt idx="2">
                  <c:v>5</c:v>
                </c:pt>
              </c:numCache>
            </c:numRef>
          </c:val>
          <c:extLst>
            <c:ext xmlns:c16="http://schemas.microsoft.com/office/drawing/2014/chart" uri="{C3380CC4-5D6E-409C-BE32-E72D297353CC}">
              <c16:uniqueId val="{00000004-6751-439D-A10A-79A717249D20}"/>
            </c:ext>
          </c:extLst>
        </c:ser>
        <c:dLbls>
          <c:dLblPos val="ctr"/>
          <c:showLegendKey val="0"/>
          <c:showVal val="1"/>
          <c:showCatName val="0"/>
          <c:showSerName val="0"/>
          <c:showPercent val="0"/>
          <c:showBubbleSize val="0"/>
        </c:dLbls>
        <c:gapWidth val="60"/>
        <c:overlap val="100"/>
        <c:axId val="153511936"/>
        <c:axId val="151270464"/>
      </c:barChart>
      <c:catAx>
        <c:axId val="153511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rgbClr val="BEBABB"/>
                </a:solidFill>
                <a:latin typeface="Bahnschrift" panose="020B0502040204020203" pitchFamily="34" charset="0"/>
                <a:ea typeface="+mn-ea"/>
                <a:cs typeface="+mn-cs"/>
              </a:defRPr>
            </a:pPr>
            <a:endParaRPr lang="ru-RU"/>
          </a:p>
        </c:txPr>
        <c:crossAx val="151270464"/>
        <c:crosses val="autoZero"/>
        <c:auto val="1"/>
        <c:lblAlgn val="ctr"/>
        <c:lblOffset val="100"/>
        <c:noMultiLvlLbl val="0"/>
      </c:catAx>
      <c:valAx>
        <c:axId val="151270464"/>
        <c:scaling>
          <c:orientation val="minMax"/>
          <c:max val="100"/>
        </c:scaling>
        <c:delete val="1"/>
        <c:axPos val="t"/>
        <c:numFmt formatCode="General" sourceLinked="1"/>
        <c:majorTickMark val="none"/>
        <c:minorTickMark val="none"/>
        <c:tickLblPos val="nextTo"/>
        <c:crossAx val="153511936"/>
        <c:crosses val="autoZero"/>
        <c:crossBetween val="between"/>
      </c:valAx>
      <c:spPr>
        <a:noFill/>
        <a:ln>
          <a:noFill/>
        </a:ln>
        <a:effectLst/>
      </c:spPr>
    </c:plotArea>
    <c:legend>
      <c:legendPos val="b"/>
      <c:layout>
        <c:manualLayout>
          <c:xMode val="edge"/>
          <c:yMode val="edge"/>
          <c:x val="2.1095926825127147E-3"/>
          <c:y val="0.7013198514093143"/>
          <c:w val="0.99789040731748724"/>
          <c:h val="0.19469722652529964"/>
        </c:manualLayout>
      </c:layout>
      <c:overlay val="0"/>
      <c:spPr>
        <a:noFill/>
        <a:ln>
          <a:noFill/>
        </a:ln>
        <a:effectLst/>
      </c:spPr>
      <c:txPr>
        <a:bodyPr rot="0" spcFirstLastPara="1" vertOverflow="ellipsis" vert="horz" wrap="square" anchor="ctr" anchorCtr="1"/>
        <a:lstStyle/>
        <a:p>
          <a:pPr>
            <a:defRPr lang="en-US" sz="1100" b="0" i="0" u="none" strike="noStrike" kern="1200" baseline="0">
              <a:solidFill>
                <a:srgbClr val="BEBABB"/>
              </a:solidFill>
              <a:latin typeface="Bahnschrift" panose="020B0502040204020203" pitchFamily="34" charset="0"/>
              <a:ea typeface="+mn-ea"/>
              <a:cs typeface="+mn-cs"/>
            </a:defRPr>
          </a:pPr>
          <a:endParaRPr lang="ru-RU"/>
        </a:p>
      </c:txPr>
    </c:legend>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257234922042904"/>
          <c:y val="3.0429817888713857E-2"/>
          <c:w val="0.49392842221642752"/>
          <c:h val="0.89224357476103611"/>
        </c:manualLayout>
      </c:layout>
      <c:barChart>
        <c:barDir val="bar"/>
        <c:grouping val="clustered"/>
        <c:varyColors val="0"/>
        <c:ser>
          <c:idx val="0"/>
          <c:order val="0"/>
          <c:tx>
            <c:strRef>
              <c:f>Лист1!$B$1</c:f>
              <c:strCache>
                <c:ptCount val="1"/>
                <c:pt idx="0">
                  <c:v>Ряд 1</c:v>
                </c:pt>
              </c:strCache>
            </c:strRef>
          </c:tx>
          <c:spPr>
            <a:solidFill>
              <a:srgbClr val="F4B49A"/>
            </a:solidFill>
            <a:ln>
              <a:noFill/>
            </a:ln>
            <a:effectLst/>
          </c:spPr>
          <c:invertIfNegative val="0"/>
          <c:dPt>
            <c:idx val="7"/>
            <c:invertIfNegative val="0"/>
            <c:bubble3D val="0"/>
            <c:spPr>
              <a:solidFill>
                <a:srgbClr val="F4B49A"/>
              </a:solidFill>
              <a:ln>
                <a:noFill/>
              </a:ln>
              <a:effectLst/>
            </c:spPr>
            <c:extLst>
              <c:ext xmlns:c16="http://schemas.microsoft.com/office/drawing/2014/chart" uri="{C3380CC4-5D6E-409C-BE32-E72D297353CC}">
                <c16:uniqueId val="{00000001-8300-423B-987F-4424CC7B5790}"/>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4B49A"/>
                    </a:solidFill>
                    <a:latin typeface="Bahnschrift SemiBold" panose="020B0502040204020203" pitchFamily="34"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Лист1!$A$2:$A$13</c:f>
              <c:strCache>
                <c:ptCount val="12"/>
                <c:pt idx="0">
                  <c:v>Спортивные секции для совместных занятий</c:v>
                </c:pt>
                <c:pt idx="1">
                  <c:v>Спортивные площадки во дворе</c:v>
                </c:pt>
                <c:pt idx="2">
                  <c:v>Тропы здоровья в парках</c:v>
                </c:pt>
                <c:pt idx="3">
                  <c:v>Бассейн</c:v>
                </c:pt>
                <c:pt idx="4">
                  <c:v>Велодорожки, беговые дорожки</c:v>
                </c:pt>
                <c:pt idx="5">
                  <c:v>Крытые городские стадионы</c:v>
                </c:pt>
                <c:pt idx="6">
                  <c:v>Открытые городские стадионы</c:v>
                </c:pt>
                <c:pt idx="7">
                  <c:v>Спортивные мероприятия для всей семьи</c:v>
                </c:pt>
                <c:pt idx="8">
                  <c:v>Массовые спортивные мероприятия, куда можно пойти с детьми</c:v>
                </c:pt>
                <c:pt idx="9">
                  <c:v>Фитнес-клубы, куда можно пойти с детьми</c:v>
                </c:pt>
                <c:pt idx="10">
                  <c:v>Открытые тренировки в публичных местах</c:v>
                </c:pt>
                <c:pt idx="11">
                  <c:v>Индивидуальные тренировки для семей с тренером</c:v>
                </c:pt>
              </c:strCache>
            </c:strRef>
          </c:cat>
          <c:val>
            <c:numRef>
              <c:f>Лист1!$B$2:$B$13</c:f>
              <c:numCache>
                <c:formatCode>General</c:formatCode>
                <c:ptCount val="12"/>
                <c:pt idx="0">
                  <c:v>32</c:v>
                </c:pt>
                <c:pt idx="1">
                  <c:v>29</c:v>
                </c:pt>
                <c:pt idx="2">
                  <c:v>28</c:v>
                </c:pt>
                <c:pt idx="3">
                  <c:v>25</c:v>
                </c:pt>
                <c:pt idx="4">
                  <c:v>22</c:v>
                </c:pt>
                <c:pt idx="5">
                  <c:v>17</c:v>
                </c:pt>
                <c:pt idx="6">
                  <c:v>17</c:v>
                </c:pt>
                <c:pt idx="7">
                  <c:v>16</c:v>
                </c:pt>
                <c:pt idx="8">
                  <c:v>15</c:v>
                </c:pt>
                <c:pt idx="9">
                  <c:v>15</c:v>
                </c:pt>
                <c:pt idx="10">
                  <c:v>14</c:v>
                </c:pt>
                <c:pt idx="11">
                  <c:v>13</c:v>
                </c:pt>
              </c:numCache>
            </c:numRef>
          </c:val>
          <c:extLst>
            <c:ext xmlns:c16="http://schemas.microsoft.com/office/drawing/2014/chart" uri="{C3380CC4-5D6E-409C-BE32-E72D297353CC}">
              <c16:uniqueId val="{00000002-8300-423B-987F-4424CC7B5790}"/>
            </c:ext>
          </c:extLst>
        </c:ser>
        <c:dLbls>
          <c:showLegendKey val="0"/>
          <c:showVal val="0"/>
          <c:showCatName val="0"/>
          <c:showSerName val="0"/>
          <c:showPercent val="0"/>
          <c:showBubbleSize val="0"/>
        </c:dLbls>
        <c:gapWidth val="118"/>
        <c:axId val="37718016"/>
        <c:axId val="99680832"/>
      </c:barChart>
      <c:catAx>
        <c:axId val="37718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100" b="0" i="0" u="none" strike="noStrike" kern="1200" baseline="0">
                <a:solidFill>
                  <a:srgbClr val="BEBABB"/>
                </a:solidFill>
                <a:latin typeface="Bahnschrift" panose="020B0502040204020203" pitchFamily="34" charset="0"/>
                <a:ea typeface="+mn-ea"/>
                <a:cs typeface="+mn-cs"/>
              </a:defRPr>
            </a:pPr>
            <a:endParaRPr lang="ru-RU"/>
          </a:p>
        </c:txPr>
        <c:crossAx val="99680832"/>
        <c:crosses val="autoZero"/>
        <c:auto val="1"/>
        <c:lblAlgn val="ctr"/>
        <c:lblOffset val="100"/>
        <c:noMultiLvlLbl val="0"/>
      </c:catAx>
      <c:valAx>
        <c:axId val="99680832"/>
        <c:scaling>
          <c:orientation val="minMax"/>
        </c:scaling>
        <c:delete val="1"/>
        <c:axPos val="t"/>
        <c:numFmt formatCode="General" sourceLinked="1"/>
        <c:majorTickMark val="none"/>
        <c:minorTickMark val="none"/>
        <c:tickLblPos val="nextTo"/>
        <c:crossAx val="37718016"/>
        <c:crosses val="autoZero"/>
        <c:crossBetween val="between"/>
      </c:valAx>
      <c:spPr>
        <a:noFill/>
        <a:ln>
          <a:noFill/>
        </a:ln>
        <a:effectLst/>
      </c:spPr>
    </c:plotArea>
    <c:plotVisOnly val="1"/>
    <c:dispBlanksAs val="gap"/>
    <c:showDLblsOverMax val="0"/>
    <c:extLst/>
  </c:chart>
  <c:spPr>
    <a:noFill/>
    <a:ln>
      <a:noFill/>
    </a:ln>
    <a:effectLst/>
  </c:spPr>
  <c:txPr>
    <a:bodyPr/>
    <a:lstStyle/>
    <a:p>
      <a:pPr>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ru-RU"/>
              <a:t>Образец заголовка</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BA94032-5973-446C-AD97-68677923DA0C}" type="datetimeFigureOut">
              <a:rPr lang="ru-RU" smtClean="0"/>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438164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BA94032-5973-446C-AD97-68677923DA0C}" type="datetimeFigureOut">
              <a:rPr lang="ru-RU" smtClean="0"/>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11744954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ru-RU"/>
              <a:t>Образец заголовка</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BA94032-5973-446C-AD97-68677923DA0C}" type="datetimeFigureOut">
              <a:rPr lang="ru-RU" smtClean="0"/>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363281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A94032-5973-446C-AD97-68677923DA0C}" type="datetimeFigureOut">
              <a:rPr lang="ru-RU" smtClean="0"/>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78886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472381" y="3340100"/>
            <a:ext cx="2901255" cy="491278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3471863" y="3340100"/>
            <a:ext cx="2915543" cy="491278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BA94032-5973-446C-AD97-68677923DA0C}" type="datetimeFigureOut">
              <a:rPr lang="ru-RU" smtClean="0"/>
              <a:t>17.01.2024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45837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BA94032-5973-446C-AD97-68677923DA0C}" type="datetimeFigureOut">
              <a:rPr lang="ru-RU" smtClean="0"/>
              <a:t>17.01.2024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204909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94032-5973-446C-AD97-68677923DA0C}" type="datetimeFigureOut">
              <a:rPr lang="ru-RU" smtClean="0"/>
              <a:t>17.01.2024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4196458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ru-RU"/>
              <a:t>Образец заголовка</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EBA94032-5973-446C-AD97-68677923DA0C}" type="datetimeFigureOut">
              <a:rPr lang="ru-RU" smtClean="0"/>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281435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EBA94032-5973-446C-AD97-68677923DA0C}" type="datetimeFigureOut">
              <a:rPr lang="ru-RU" smtClean="0"/>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3859542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BA94032-5973-446C-AD97-68677923DA0C}" type="datetimeFigureOut">
              <a:rPr lang="ru-RU" smtClean="0"/>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259002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BA94032-5973-446C-AD97-68677923DA0C}" type="datetimeFigureOut">
              <a:rPr lang="ru-RU" smtClean="0"/>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2DD427-1BFA-4BFB-B7E2-7245BB6067C6}" type="slidenum">
              <a:rPr lang="ru-RU" smtClean="0"/>
              <a:t>‹#›</a:t>
            </a:fld>
            <a:endParaRPr lang="ru-RU"/>
          </a:p>
        </p:txBody>
      </p:sp>
    </p:spTree>
    <p:extLst>
      <p:ext uri="{BB962C8B-B14F-4D97-AF65-F5344CB8AC3E}">
        <p14:creationId xmlns:p14="http://schemas.microsoft.com/office/powerpoint/2010/main" val="1197650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94032-5973-446C-AD97-68677923DA0C}" type="datetimeFigureOut">
              <a:rPr lang="ru-RU" smtClean="0"/>
              <a:t>17.01.2024</a:t>
            </a:fld>
            <a:endParaRPr lang="ru-RU"/>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72DD427-1BFA-4BFB-B7E2-7245BB6067C6}" type="slidenum">
              <a:rPr lang="ru-RU" smtClean="0"/>
              <a:t>‹#›</a:t>
            </a:fld>
            <a:endParaRPr lang="ru-RU"/>
          </a:p>
        </p:txBody>
      </p:sp>
    </p:spTree>
    <p:extLst>
      <p:ext uri="{BB962C8B-B14F-4D97-AF65-F5344CB8AC3E}">
        <p14:creationId xmlns:p14="http://schemas.microsoft.com/office/powerpoint/2010/main" val="33483556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2.xml"/><Relationship Id="rId5" Type="http://schemas.openxmlformats.org/officeDocument/2006/relationships/chart" Target="../charts/chart20.xml"/><Relationship Id="rId4" Type="http://schemas.openxmlformats.org/officeDocument/2006/relationships/chart" Target="../charts/char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717279F-FF13-4113-B07F-95F0382C39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6858000" cy="6384925"/>
          </a:xfrm>
          <a:prstGeom prst="rect">
            <a:avLst/>
          </a:prstGeom>
        </p:spPr>
      </p:pic>
      <p:pic>
        <p:nvPicPr>
          <p:cNvPr id="2050" name="Picture 2" descr="Бесплатное фото Мать и дочь тренируются в тренажерном зале">
            <a:extLst>
              <a:ext uri="{FF2B5EF4-FFF2-40B4-BE49-F238E27FC236}">
                <a16:creationId xmlns:a16="http://schemas.microsoft.com/office/drawing/2014/main" id="{154266A0-FEFB-4D59-9873-F6074CE33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1909236"/>
            <a:ext cx="6959600" cy="4636027"/>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2E6DF63F-81B7-4928-ADCD-426FD033BFC0}"/>
              </a:ext>
            </a:extLst>
          </p:cNvPr>
          <p:cNvSpPr/>
          <p:nvPr/>
        </p:nvSpPr>
        <p:spPr>
          <a:xfrm>
            <a:off x="333375" y="2527300"/>
            <a:ext cx="6203950" cy="4330700"/>
          </a:xfrm>
          <a:prstGeom prst="rect">
            <a:avLst/>
          </a:prstGeom>
          <a:noFill/>
          <a:ln w="19050">
            <a:solidFill>
              <a:srgbClr val="776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4315F16A-4AF1-42BF-AAA6-884B0EA24803}"/>
              </a:ext>
            </a:extLst>
          </p:cNvPr>
          <p:cNvSpPr txBox="1"/>
          <p:nvPr/>
        </p:nvSpPr>
        <p:spPr>
          <a:xfrm>
            <a:off x="345631" y="7357097"/>
            <a:ext cx="6178994" cy="1339213"/>
          </a:xfrm>
          <a:prstGeom prst="rect">
            <a:avLst/>
          </a:prstGeom>
          <a:noFill/>
        </p:spPr>
        <p:txBody>
          <a:bodyPr wrap="square" lIns="0" tIns="0" rIns="0" bIns="0">
            <a:spAutoFit/>
          </a:bodyPr>
          <a:lstStyle>
            <a:defPPr>
              <a:defRPr lang="en-US"/>
            </a:defPPr>
            <a:lvl1pPr>
              <a:lnSpc>
                <a:spcPct val="114000"/>
              </a:lnSpc>
              <a:buClr>
                <a:srgbClr val="3C3C3C"/>
              </a:buClr>
              <a:buSzPts val="1100"/>
              <a:defRPr sz="2400">
                <a:solidFill>
                  <a:srgbClr val="486E90"/>
                </a:solidFill>
                <a:latin typeface="Montserrat ExtraBold" pitchFamily="2" charset="-52"/>
                <a:cs typeface="Calibri"/>
              </a:defRPr>
            </a:lvl1pPr>
          </a:lstStyle>
          <a:p>
            <a:r>
              <a:rPr lang="ru-RU" sz="5400" cap="all" dirty="0">
                <a:solidFill>
                  <a:srgbClr val="776476"/>
                </a:solidFill>
                <a:latin typeface="Bahnschrift SemiBold Condensed" panose="020B0502040204020203" pitchFamily="34" charset="0"/>
              </a:rPr>
              <a:t>Семейный спорт</a:t>
            </a:r>
          </a:p>
          <a:p>
            <a:r>
              <a:rPr lang="ru-RU" cap="all" dirty="0">
                <a:solidFill>
                  <a:srgbClr val="E4976D"/>
                </a:solidFill>
                <a:latin typeface="Bahnschrift SemiBold Condensed" panose="020B0502040204020203" pitchFamily="34" charset="0"/>
              </a:rPr>
              <a:t>Как заинтересовать детей и поддержать родителей?</a:t>
            </a:r>
          </a:p>
        </p:txBody>
      </p:sp>
      <p:sp>
        <p:nvSpPr>
          <p:cNvPr id="5" name="Прямоугольник 4">
            <a:extLst>
              <a:ext uri="{FF2B5EF4-FFF2-40B4-BE49-F238E27FC236}">
                <a16:creationId xmlns:a16="http://schemas.microsoft.com/office/drawing/2014/main" id="{1CEA5DF7-71AA-4DFD-A663-542C3F992707}"/>
              </a:ext>
            </a:extLst>
          </p:cNvPr>
          <p:cNvSpPr/>
          <p:nvPr/>
        </p:nvSpPr>
        <p:spPr>
          <a:xfrm>
            <a:off x="333375" y="2527300"/>
            <a:ext cx="6203950" cy="40449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AutoShape 4" descr="Мать и дочь, принимая селфи, держа вес">
            <a:extLst>
              <a:ext uri="{FF2B5EF4-FFF2-40B4-BE49-F238E27FC236}">
                <a16:creationId xmlns:a16="http://schemas.microsoft.com/office/drawing/2014/main" id="{A2F27F2B-1AC0-4A59-BDCF-3FED24DDDA1F}"/>
              </a:ext>
            </a:extLst>
          </p:cNvPr>
          <p:cNvSpPr>
            <a:spLocks noChangeAspect="1" noChangeArrowheads="1"/>
          </p:cNvSpPr>
          <p:nvPr/>
        </p:nvSpPr>
        <p:spPr bwMode="auto">
          <a:xfrm>
            <a:off x="3276600"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id="{33906CC7-A49E-E65E-B531-782F834FA8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631" y="137069"/>
            <a:ext cx="1540113" cy="1166382"/>
          </a:xfrm>
          <a:prstGeom prst="rect">
            <a:avLst/>
          </a:prstGeom>
        </p:spPr>
      </p:pic>
      <p:sp>
        <p:nvSpPr>
          <p:cNvPr id="11" name="TextBox 10">
            <a:extLst>
              <a:ext uri="{FF2B5EF4-FFF2-40B4-BE49-F238E27FC236}">
                <a16:creationId xmlns:a16="http://schemas.microsoft.com/office/drawing/2014/main" id="{0F282A39-6C89-EB5B-D9FA-BE9907FEAE50}"/>
              </a:ext>
            </a:extLst>
          </p:cNvPr>
          <p:cNvSpPr txBox="1"/>
          <p:nvPr/>
        </p:nvSpPr>
        <p:spPr>
          <a:xfrm>
            <a:off x="1648631" y="447690"/>
            <a:ext cx="3487118" cy="646331"/>
          </a:xfrm>
          <a:prstGeom prst="rect">
            <a:avLst/>
          </a:prstGeom>
          <a:noFill/>
        </p:spPr>
        <p:txBody>
          <a:bodyPr wrap="square">
            <a:spAutoFit/>
          </a:bodyPr>
          <a:lstStyle/>
          <a:p>
            <a:r>
              <a:rPr lang="ru-RU" dirty="0">
                <a:solidFill>
                  <a:schemeClr val="bg1"/>
                </a:solidFill>
                <a:latin typeface="Bebas Neue Pro" panose="020B0506020202050201" pitchFamily="34" charset="0"/>
              </a:rPr>
              <a:t>Доклад подготовлен при поддержке Министерства спорта РФ</a:t>
            </a:r>
          </a:p>
        </p:txBody>
      </p:sp>
    </p:spTree>
    <p:extLst>
      <p:ext uri="{BB962C8B-B14F-4D97-AF65-F5344CB8AC3E}">
        <p14:creationId xmlns:p14="http://schemas.microsoft.com/office/powerpoint/2010/main" val="121731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BFEF5C4-EBEE-15A2-EE6B-8A19E60C9D87}"/>
              </a:ext>
            </a:extLst>
          </p:cNvPr>
          <p:cNvSpPr/>
          <p:nvPr/>
        </p:nvSpPr>
        <p:spPr>
          <a:xfrm>
            <a:off x="6287" y="4932224"/>
            <a:ext cx="686441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5D68A426-103D-4F55-9B0C-EBA17142F354}"/>
              </a:ext>
            </a:extLst>
          </p:cNvPr>
          <p:cNvSpPr/>
          <p:nvPr/>
        </p:nvSpPr>
        <p:spPr>
          <a:xfrm>
            <a:off x="-19113" y="4202607"/>
            <a:ext cx="686441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E86235D1-01F7-4CBF-9DCA-ACA559ADD183}"/>
              </a:ext>
            </a:extLst>
          </p:cNvPr>
          <p:cNvSpPr/>
          <p:nvPr/>
        </p:nvSpPr>
        <p:spPr>
          <a:xfrm>
            <a:off x="-6413" y="3494926"/>
            <a:ext cx="686441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3993E1A0-FC77-4FDA-A66E-82C18A040EB6}"/>
              </a:ext>
            </a:extLst>
          </p:cNvPr>
          <p:cNvSpPr/>
          <p:nvPr/>
        </p:nvSpPr>
        <p:spPr>
          <a:xfrm>
            <a:off x="6287" y="2205540"/>
            <a:ext cx="686441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BA0303E2-A18E-4ACF-A526-6D23FA2C4622}"/>
              </a:ext>
            </a:extLst>
          </p:cNvPr>
          <p:cNvSpPr/>
          <p:nvPr/>
        </p:nvSpPr>
        <p:spPr>
          <a:xfrm>
            <a:off x="305753" y="704533"/>
            <a:ext cx="6180772" cy="442429"/>
          </a:xfrm>
          <a:prstGeom prst="rect">
            <a:avLst/>
          </a:prstGeom>
          <a:noFill/>
        </p:spPr>
        <p:txBody>
          <a:bodyPr wrap="square" lIns="0" tIns="0" rIns="0" bIns="0">
            <a:spAutoFit/>
          </a:bodyPr>
          <a:lstStyle/>
          <a:p>
            <a:pPr>
              <a:lnSpc>
                <a:spcPct val="114000"/>
              </a:lnSpc>
            </a:pPr>
            <a:r>
              <a:rPr lang="ru-RU" sz="2800" dirty="0">
                <a:latin typeface="Bahnschrift SemiCondensed" panose="020B0502040204020203" pitchFamily="34" charset="0"/>
              </a:rPr>
              <a:t>Команда проекта</a:t>
            </a:r>
          </a:p>
        </p:txBody>
      </p:sp>
      <p:sp>
        <p:nvSpPr>
          <p:cNvPr id="8" name="Прямоугольник 7">
            <a:extLst>
              <a:ext uri="{FF2B5EF4-FFF2-40B4-BE49-F238E27FC236}">
                <a16:creationId xmlns:a16="http://schemas.microsoft.com/office/drawing/2014/main" id="{7BFF1BB9-CF6B-487F-9296-CF11C6EF7CBE}"/>
              </a:ext>
            </a:extLst>
          </p:cNvPr>
          <p:cNvSpPr/>
          <p:nvPr/>
        </p:nvSpPr>
        <p:spPr>
          <a:xfrm>
            <a:off x="1" y="312788"/>
            <a:ext cx="2090737"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4" name="TextBox 3">
            <a:extLst>
              <a:ext uri="{FF2B5EF4-FFF2-40B4-BE49-F238E27FC236}">
                <a16:creationId xmlns:a16="http://schemas.microsoft.com/office/drawing/2014/main" id="{BD27FA08-7B16-46C9-B584-FCD9EF10A731}"/>
              </a:ext>
            </a:extLst>
          </p:cNvPr>
          <p:cNvSpPr txBox="1"/>
          <p:nvPr/>
        </p:nvSpPr>
        <p:spPr>
          <a:xfrm>
            <a:off x="324612" y="2169328"/>
            <a:ext cx="6227762" cy="3379515"/>
          </a:xfrm>
          <a:prstGeom prst="rect">
            <a:avLst/>
          </a:prstGeom>
          <a:noFill/>
        </p:spPr>
        <p:txBody>
          <a:bodyPr wrap="square" lIns="0" tIns="0" rIns="0" bIns="0" rtlCol="0">
            <a:spAutoFit/>
          </a:bodyPr>
          <a:lstStyle/>
          <a:p>
            <a:pPr>
              <a:lnSpc>
                <a:spcPct val="114000"/>
              </a:lnSpc>
              <a:spcAft>
                <a:spcPts val="600"/>
              </a:spcAft>
            </a:pPr>
            <a:r>
              <a:rPr lang="ru-RU" sz="2000" dirty="0" err="1">
                <a:latin typeface="Bahnschrift SemiCondensed" panose="020B0502040204020203" pitchFamily="34" charset="0"/>
              </a:rPr>
              <a:t>Макушева</a:t>
            </a:r>
            <a:r>
              <a:rPr lang="ru-RU" sz="2000" dirty="0">
                <a:latin typeface="Bahnschrift SemiCondensed" panose="020B0502040204020203" pitchFamily="34" charset="0"/>
              </a:rPr>
              <a:t> Мария</a:t>
            </a:r>
          </a:p>
          <a:p>
            <a:pPr>
              <a:lnSpc>
                <a:spcPct val="114000"/>
              </a:lnSpc>
              <a:spcAft>
                <a:spcPts val="600"/>
              </a:spcAft>
            </a:pPr>
            <a:r>
              <a:rPr lang="ru-RU" sz="1400" dirty="0">
                <a:latin typeface="Bahnschrift" panose="020B0502040204020203" pitchFamily="34" charset="0"/>
              </a:rPr>
              <a:t>Руководитель проекта</a:t>
            </a:r>
          </a:p>
          <a:p>
            <a:pPr>
              <a:lnSpc>
                <a:spcPct val="114000"/>
              </a:lnSpc>
              <a:spcAft>
                <a:spcPts val="600"/>
              </a:spcAft>
              <a:buClr>
                <a:srgbClr val="C00000"/>
              </a:buClr>
            </a:pPr>
            <a:r>
              <a:rPr lang="ru-RU" sz="1200" dirty="0">
                <a:solidFill>
                  <a:srgbClr val="BEBABB"/>
                </a:solidFill>
                <a:latin typeface="Bahnschrift" panose="020B0502040204020203" pitchFamily="34" charset="0"/>
              </a:rPr>
              <a:t>Основатель, руководитель исследовательской компании «Макушева и партнеры»</a:t>
            </a:r>
            <a:endParaRPr lang="en-US" sz="1200" dirty="0">
              <a:solidFill>
                <a:srgbClr val="BEBABB"/>
              </a:solidFill>
              <a:latin typeface="Bahnschrift" panose="020B0502040204020203" pitchFamily="34" charset="0"/>
            </a:endParaRPr>
          </a:p>
          <a:p>
            <a:pPr>
              <a:lnSpc>
                <a:spcPct val="114000"/>
              </a:lnSpc>
              <a:spcAft>
                <a:spcPts val="600"/>
              </a:spcAft>
            </a:pPr>
            <a:r>
              <a:rPr lang="en-US" sz="1200" dirty="0" err="1">
                <a:solidFill>
                  <a:srgbClr val="BEBABB"/>
                </a:solidFill>
                <a:latin typeface="Bahnschrift" panose="020B0502040204020203" pitchFamily="34" charset="0"/>
              </a:rPr>
              <a:t>info@makushevapartners.org</a:t>
            </a:r>
            <a:endParaRPr lang="ru-RU" sz="2000" dirty="0">
              <a:latin typeface="Bahnschrift SemiCondensed" panose="020B0502040204020203" pitchFamily="34" charset="0"/>
            </a:endParaRPr>
          </a:p>
          <a:p>
            <a:pPr>
              <a:lnSpc>
                <a:spcPct val="114000"/>
              </a:lnSpc>
              <a:spcAft>
                <a:spcPts val="600"/>
              </a:spcAft>
            </a:pPr>
            <a:r>
              <a:rPr lang="ru-RU" sz="2000" dirty="0">
                <a:latin typeface="Bahnschrift SemiCondensed" panose="020B0502040204020203" pitchFamily="34" charset="0"/>
              </a:rPr>
              <a:t>Яцкова Дарина</a:t>
            </a:r>
          </a:p>
          <a:p>
            <a:pPr>
              <a:lnSpc>
                <a:spcPct val="114000"/>
              </a:lnSpc>
              <a:spcAft>
                <a:spcPts val="600"/>
              </a:spcAft>
            </a:pPr>
            <a:r>
              <a:rPr lang="ru-RU" sz="1200" dirty="0">
                <a:solidFill>
                  <a:srgbClr val="BEBABB"/>
                </a:solidFill>
                <a:latin typeface="Bahnschrift" panose="020B0502040204020203" pitchFamily="34" charset="0"/>
              </a:rPr>
              <a:t>Партнер, ведущий аналитик исследовательской компании «Макушева и партнеры»</a:t>
            </a:r>
            <a:endParaRPr lang="en-US" sz="1200" dirty="0">
              <a:solidFill>
                <a:srgbClr val="BEBABB"/>
              </a:solidFill>
              <a:latin typeface="Bahnschrift" panose="020B0502040204020203" pitchFamily="34" charset="0"/>
            </a:endParaRPr>
          </a:p>
          <a:p>
            <a:pPr>
              <a:lnSpc>
                <a:spcPct val="114000"/>
              </a:lnSpc>
              <a:spcAft>
                <a:spcPts val="600"/>
              </a:spcAft>
            </a:pPr>
            <a:r>
              <a:rPr lang="ru-RU" sz="2000" dirty="0">
                <a:latin typeface="Bahnschrift SemiCondensed" panose="020B0502040204020203" pitchFamily="34" charset="0"/>
              </a:rPr>
              <a:t>Зотова Варвара </a:t>
            </a:r>
          </a:p>
          <a:p>
            <a:pPr>
              <a:lnSpc>
                <a:spcPct val="114000"/>
              </a:lnSpc>
              <a:spcAft>
                <a:spcPts val="600"/>
              </a:spcAft>
            </a:pPr>
            <a:r>
              <a:rPr lang="ru-RU" sz="1200" dirty="0">
                <a:solidFill>
                  <a:srgbClr val="BEBABB"/>
                </a:solidFill>
                <a:latin typeface="Bahnschrift" panose="020B0502040204020203" pitchFamily="34" charset="0"/>
              </a:rPr>
              <a:t>Независимый исследователь</a:t>
            </a:r>
          </a:p>
          <a:p>
            <a:pPr>
              <a:lnSpc>
                <a:spcPct val="114000"/>
              </a:lnSpc>
              <a:spcAft>
                <a:spcPts val="600"/>
              </a:spcAft>
            </a:pPr>
            <a:r>
              <a:rPr lang="ru-RU" sz="2000" dirty="0">
                <a:latin typeface="Bahnschrift SemiCondensed" panose="020B0502040204020203" pitchFamily="34" charset="0"/>
              </a:rPr>
              <a:t>Дубинина Дарья</a:t>
            </a:r>
          </a:p>
          <a:p>
            <a:pPr>
              <a:lnSpc>
                <a:spcPct val="114000"/>
              </a:lnSpc>
              <a:spcAft>
                <a:spcPts val="600"/>
              </a:spcAft>
            </a:pPr>
            <a:r>
              <a:rPr lang="ru-RU" sz="1200" dirty="0">
                <a:solidFill>
                  <a:srgbClr val="BEBABB"/>
                </a:solidFill>
                <a:latin typeface="Bahnschrift" panose="020B0502040204020203" pitchFamily="34" charset="0"/>
              </a:rPr>
              <a:t>Аналитик ЦСП «Платформа»</a:t>
            </a:r>
          </a:p>
        </p:txBody>
      </p:sp>
      <p:sp>
        <p:nvSpPr>
          <p:cNvPr id="3" name="TextBox 2">
            <a:extLst>
              <a:ext uri="{FF2B5EF4-FFF2-40B4-BE49-F238E27FC236}">
                <a16:creationId xmlns:a16="http://schemas.microsoft.com/office/drawing/2014/main" id="{7DBFB657-7FFD-831A-AAA0-9F027F3D5D41}"/>
              </a:ext>
            </a:extLst>
          </p:cNvPr>
          <p:cNvSpPr txBox="1"/>
          <p:nvPr/>
        </p:nvSpPr>
        <p:spPr>
          <a:xfrm>
            <a:off x="305752" y="5991123"/>
            <a:ext cx="5995460" cy="707886"/>
          </a:xfrm>
          <a:prstGeom prst="rect">
            <a:avLst/>
          </a:prstGeom>
          <a:noFill/>
        </p:spPr>
        <p:txBody>
          <a:bodyPr wrap="square" rtlCol="0">
            <a:spAutoFit/>
          </a:bodyPr>
          <a:lstStyle/>
          <a:p>
            <a:r>
              <a:rPr lang="ru-RU" sz="2000" dirty="0">
                <a:latin typeface="Bahnschrift SemiCondensed" panose="020B0502040204020203" pitchFamily="34" charset="0"/>
              </a:rPr>
              <a:t>Благодарим Анастасию Шуляк и Дмитрия </a:t>
            </a:r>
            <a:r>
              <a:rPr lang="ru-RU" sz="2000" dirty="0" err="1">
                <a:latin typeface="Bahnschrift SemiCondensed" panose="020B0502040204020203" pitchFamily="34" charset="0"/>
              </a:rPr>
              <a:t>Лисицина</a:t>
            </a:r>
            <a:r>
              <a:rPr lang="ru-RU" sz="2000" dirty="0">
                <a:latin typeface="Bahnschrift SemiCondensed" panose="020B0502040204020203" pitchFamily="34" charset="0"/>
              </a:rPr>
              <a:t> за экспертную консультацию и комментарии</a:t>
            </a:r>
          </a:p>
        </p:txBody>
      </p:sp>
    </p:spTree>
    <p:extLst>
      <p:ext uri="{BB962C8B-B14F-4D97-AF65-F5344CB8AC3E}">
        <p14:creationId xmlns:p14="http://schemas.microsoft.com/office/powerpoint/2010/main" val="100385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a:extLst>
              <a:ext uri="{FF2B5EF4-FFF2-40B4-BE49-F238E27FC236}">
                <a16:creationId xmlns:a16="http://schemas.microsoft.com/office/drawing/2014/main" id="{02DF74F7-EF1F-4396-A12A-17FBB03DA2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6858000" cy="1625599"/>
          </a:xfrm>
          <a:prstGeom prst="rect">
            <a:avLst/>
          </a:prstGeom>
        </p:spPr>
      </p:pic>
      <p:sp>
        <p:nvSpPr>
          <p:cNvPr id="3" name="Прямоугольник 2">
            <a:extLst>
              <a:ext uri="{FF2B5EF4-FFF2-40B4-BE49-F238E27FC236}">
                <a16:creationId xmlns:a16="http://schemas.microsoft.com/office/drawing/2014/main" id="{FBFF45D0-3300-45DB-9229-88A3F1BCA34D}"/>
              </a:ext>
            </a:extLst>
          </p:cNvPr>
          <p:cNvSpPr/>
          <p:nvPr/>
        </p:nvSpPr>
        <p:spPr>
          <a:xfrm>
            <a:off x="0" y="0"/>
            <a:ext cx="6858000" cy="1597152"/>
          </a:xfrm>
          <a:prstGeom prst="rect">
            <a:avLst/>
          </a:prstGeom>
          <a:solidFill>
            <a:srgbClr val="776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solidFill>
                  <a:srgbClr val="776476"/>
                </a:solidFill>
              </a:rPr>
              <a:t> </a:t>
            </a:r>
          </a:p>
        </p:txBody>
      </p:sp>
      <p:sp>
        <p:nvSpPr>
          <p:cNvPr id="7" name="TextBox 6">
            <a:extLst>
              <a:ext uri="{FF2B5EF4-FFF2-40B4-BE49-F238E27FC236}">
                <a16:creationId xmlns:a16="http://schemas.microsoft.com/office/drawing/2014/main" id="{72CF407A-FFEA-484C-A25A-8815E6DB5610}"/>
              </a:ext>
            </a:extLst>
          </p:cNvPr>
          <p:cNvSpPr txBox="1"/>
          <p:nvPr/>
        </p:nvSpPr>
        <p:spPr>
          <a:xfrm>
            <a:off x="342900" y="3812270"/>
            <a:ext cx="5462588" cy="1613711"/>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nSpc>
                <a:spcPct val="120000"/>
              </a:lnSpc>
              <a:spcAft>
                <a:spcPts val="800"/>
              </a:spcAft>
            </a:pPr>
            <a:r>
              <a:rPr lang="ru-RU" sz="1200" spc="0" dirty="0">
                <a:solidFill>
                  <a:schemeClr val="tx1">
                    <a:lumMod val="95000"/>
                    <a:lumOff val="5000"/>
                  </a:schemeClr>
                </a:solidFill>
                <a:latin typeface="Bahnschrift SemiBold" panose="020B0502040204020203" pitchFamily="34" charset="0"/>
              </a:rPr>
              <a:t>Роль школы: </a:t>
            </a:r>
            <a:r>
              <a:rPr lang="ru-RU" sz="1200" spc="0" dirty="0">
                <a:solidFill>
                  <a:schemeClr val="tx1">
                    <a:lumMod val="95000"/>
                    <a:lumOff val="5000"/>
                  </a:schemeClr>
                </a:solidFill>
                <a:latin typeface="Bahnschrift" panose="020B0502040204020203" pitchFamily="34" charset="0"/>
              </a:rPr>
              <a:t>увлечь или оттолкнуть</a:t>
            </a:r>
          </a:p>
          <a:p>
            <a:pPr>
              <a:lnSpc>
                <a:spcPct val="120000"/>
              </a:lnSpc>
              <a:spcAft>
                <a:spcPts val="800"/>
              </a:spcAft>
            </a:pPr>
            <a:r>
              <a:rPr lang="ru-RU" sz="1200" spc="0" dirty="0">
                <a:solidFill>
                  <a:schemeClr val="tx1">
                    <a:lumMod val="95000"/>
                    <a:lumOff val="5000"/>
                  </a:schemeClr>
                </a:solidFill>
                <a:latin typeface="Bahnschrift SemiBold" panose="020B0502040204020203" pitchFamily="34" charset="0"/>
              </a:rPr>
              <a:t>Место спорта в семейном досуге и мотивация родителей: </a:t>
            </a:r>
            <a:r>
              <a:rPr lang="ru-RU" sz="1200" spc="0" dirty="0">
                <a:solidFill>
                  <a:schemeClr val="tx1">
                    <a:lumMod val="95000"/>
                    <a:lumOff val="5000"/>
                  </a:schemeClr>
                </a:solidFill>
                <a:latin typeface="Bahnschrift" panose="020B0502040204020203" pitchFamily="34" charset="0"/>
              </a:rPr>
              <a:t>отвлечь от</a:t>
            </a:r>
            <a:r>
              <a:rPr lang="ru-RU" sz="1200" spc="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200" spc="0" dirty="0">
                <a:solidFill>
                  <a:schemeClr val="tx1">
                    <a:lumMod val="95000"/>
                    <a:lumOff val="5000"/>
                  </a:schemeClr>
                </a:solidFill>
                <a:latin typeface="Bahnschrift" panose="020B0502040204020203" pitchFamily="34" charset="0"/>
              </a:rPr>
              <a:t>компьютера и укрепить отношения в семье</a:t>
            </a:r>
          </a:p>
          <a:p>
            <a:pPr>
              <a:lnSpc>
                <a:spcPct val="120000"/>
              </a:lnSpc>
              <a:spcAft>
                <a:spcPts val="800"/>
              </a:spcAft>
            </a:pPr>
            <a:r>
              <a:rPr lang="ru-RU" sz="1200" spc="0" dirty="0">
                <a:solidFill>
                  <a:schemeClr val="tx1">
                    <a:lumMod val="95000"/>
                    <a:lumOff val="5000"/>
                  </a:schemeClr>
                </a:solidFill>
                <a:latin typeface="Bahnschrift SemiBold" panose="020B0502040204020203" pitchFamily="34" charset="0"/>
              </a:rPr>
              <a:t>Спорт и детский опыт: </a:t>
            </a:r>
            <a:r>
              <a:rPr lang="ru-RU" sz="1200" spc="0" dirty="0">
                <a:solidFill>
                  <a:schemeClr val="tx1">
                    <a:lumMod val="95000"/>
                    <a:lumOff val="5000"/>
                  </a:schemeClr>
                </a:solidFill>
                <a:latin typeface="Bahnschrift" panose="020B0502040204020203" pitchFamily="34" charset="0"/>
              </a:rPr>
              <a:t>влияние семейных практик на образ жизни во</a:t>
            </a:r>
            <a:r>
              <a:rPr lang="ru-RU" sz="1200" spc="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200" spc="0" dirty="0">
                <a:solidFill>
                  <a:schemeClr val="tx1">
                    <a:lumMod val="95000"/>
                    <a:lumOff val="5000"/>
                  </a:schemeClr>
                </a:solidFill>
                <a:latin typeface="Bahnschrift" panose="020B0502040204020203" pitchFamily="34" charset="0"/>
              </a:rPr>
              <a:t>взрослом возрасте</a:t>
            </a:r>
          </a:p>
          <a:p>
            <a:pPr>
              <a:lnSpc>
                <a:spcPct val="120000"/>
              </a:lnSpc>
              <a:spcAft>
                <a:spcPts val="800"/>
              </a:spcAft>
            </a:pPr>
            <a:r>
              <a:rPr lang="ru-RU" sz="1200" spc="0" dirty="0">
                <a:solidFill>
                  <a:schemeClr val="tx1">
                    <a:lumMod val="95000"/>
                    <a:lumOff val="5000"/>
                  </a:schemeClr>
                </a:solidFill>
                <a:latin typeface="Bahnschrift SemiBold" panose="020B0502040204020203" pitchFamily="34" charset="0"/>
              </a:rPr>
              <a:t>Выбор спорта: </a:t>
            </a:r>
            <a:r>
              <a:rPr lang="ru-RU" sz="1200" spc="0" dirty="0">
                <a:solidFill>
                  <a:schemeClr val="tx1">
                    <a:lumMod val="95000"/>
                    <a:lumOff val="5000"/>
                  </a:schemeClr>
                </a:solidFill>
                <a:latin typeface="Bahnschrift" panose="020B0502040204020203" pitchFamily="34" charset="0"/>
              </a:rPr>
              <a:t>прислушиваться к детям или вести за собой</a:t>
            </a:r>
          </a:p>
        </p:txBody>
      </p:sp>
      <p:sp>
        <p:nvSpPr>
          <p:cNvPr id="8" name="TextBox 7">
            <a:extLst>
              <a:ext uri="{FF2B5EF4-FFF2-40B4-BE49-F238E27FC236}">
                <a16:creationId xmlns:a16="http://schemas.microsoft.com/office/drawing/2014/main" id="{CA3E80F6-F568-45D7-A383-3F4086CB8055}"/>
              </a:ext>
            </a:extLst>
          </p:cNvPr>
          <p:cNvSpPr txBox="1"/>
          <p:nvPr/>
        </p:nvSpPr>
        <p:spPr>
          <a:xfrm>
            <a:off x="342905" y="2121828"/>
            <a:ext cx="5462584" cy="96532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200" spc="0" dirty="0">
                <a:solidFill>
                  <a:schemeClr val="tx1">
                    <a:lumMod val="95000"/>
                    <a:lumOff val="5000"/>
                  </a:schemeClr>
                </a:solidFill>
                <a:latin typeface="Bahnschrift SemiBold" panose="020B0502040204020203" pitchFamily="34" charset="0"/>
              </a:rPr>
              <a:t>Структура семейного досуга</a:t>
            </a:r>
            <a:r>
              <a:rPr lang="ru-RU" sz="1200" spc="0" dirty="0">
                <a:solidFill>
                  <a:schemeClr val="tx1">
                    <a:lumMod val="95000"/>
                    <a:lumOff val="5000"/>
                  </a:schemeClr>
                </a:solidFill>
                <a:latin typeface="Bahnschrift" panose="020B0502040204020203" pitchFamily="34" charset="0"/>
              </a:rPr>
              <a:t>. Пассивное потребление контента и активное освоение городских пространств и творческих хобби</a:t>
            </a:r>
          </a:p>
          <a:p>
            <a:pP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200" spc="0" dirty="0">
                <a:solidFill>
                  <a:schemeClr val="tx1">
                    <a:lumMod val="95000"/>
                    <a:lumOff val="5000"/>
                  </a:schemeClr>
                </a:solidFill>
                <a:latin typeface="Bahnschrift SemiBold" panose="020B0502040204020203" pitchFamily="34" charset="0"/>
              </a:rPr>
              <a:t>Цели и ценности в семейном досуге </a:t>
            </a:r>
            <a:r>
              <a:rPr lang="ru-RU" sz="1200" spc="0" dirty="0">
                <a:solidFill>
                  <a:schemeClr val="tx1">
                    <a:lumMod val="95000"/>
                    <a:lumOff val="5000"/>
                  </a:schemeClr>
                </a:solidFill>
                <a:latin typeface="Bahnschrift" panose="020B0502040204020203" pitchFamily="34" charset="0"/>
              </a:rPr>
              <a:t>и </a:t>
            </a:r>
            <a:r>
              <a:rPr lang="ru-RU" sz="1200" spc="0" dirty="0" err="1">
                <a:solidFill>
                  <a:schemeClr val="tx1">
                    <a:lumMod val="95000"/>
                    <a:lumOff val="5000"/>
                  </a:schemeClr>
                </a:solidFill>
                <a:latin typeface="Bahnschrift" panose="020B0502040204020203" pitchFamily="34" charset="0"/>
              </a:rPr>
              <a:t>поколенческие</a:t>
            </a:r>
            <a:r>
              <a:rPr lang="ru-RU" sz="1200" spc="0" dirty="0">
                <a:solidFill>
                  <a:schemeClr val="tx1">
                    <a:lumMod val="95000"/>
                    <a:lumOff val="5000"/>
                  </a:schemeClr>
                </a:solidFill>
                <a:latin typeface="Bahnschrift" panose="020B0502040204020203" pitchFamily="34" charset="0"/>
              </a:rPr>
              <a:t> различия родителей. Новая культура родительства</a:t>
            </a:r>
          </a:p>
        </p:txBody>
      </p:sp>
      <p:sp>
        <p:nvSpPr>
          <p:cNvPr id="9" name="TextBox 8">
            <a:extLst>
              <a:ext uri="{FF2B5EF4-FFF2-40B4-BE49-F238E27FC236}">
                <a16:creationId xmlns:a16="http://schemas.microsoft.com/office/drawing/2014/main" id="{272A9593-1209-4DE9-AF5D-25C0E159BA84}"/>
              </a:ext>
            </a:extLst>
          </p:cNvPr>
          <p:cNvSpPr txBox="1"/>
          <p:nvPr/>
        </p:nvSpPr>
        <p:spPr>
          <a:xfrm>
            <a:off x="342900" y="6187806"/>
            <a:ext cx="6181725" cy="854658"/>
          </a:xfrm>
          <a:prstGeom prst="rect">
            <a:avLst/>
          </a:prstGeom>
          <a:noFill/>
        </p:spPr>
        <p:txBody>
          <a:bodyPr wrap="square" lIns="0" tIns="0" rIns="0" bIns="0">
            <a:spAutoFit/>
          </a:bodyPr>
          <a:lstStyle>
            <a:defPPr>
              <a:defRPr lang="en-US"/>
            </a:defPPr>
            <a:lvl1pPr>
              <a:lnSpc>
                <a:spcPct val="120000"/>
              </a:lnSpc>
              <a:spcAft>
                <a:spcPts val="800"/>
              </a:spcAft>
              <a:defRPr sz="1200" spc="0">
                <a:solidFill>
                  <a:schemeClr val="tx1">
                    <a:lumMod val="95000"/>
                    <a:lumOff val="5000"/>
                  </a:schemeClr>
                </a:solidFill>
                <a:latin typeface="Bahnschrift SemiBold" panose="020B0502040204020203" pitchFamily="34" charset="0"/>
              </a:defRPr>
            </a:lvl1pPr>
          </a:lstStyle>
          <a:p>
            <a:r>
              <a:rPr lang="ru-RU" dirty="0"/>
              <a:t>Модели вовлечения в спорт. </a:t>
            </a:r>
            <a:r>
              <a:rPr lang="ru-RU" dirty="0">
                <a:latin typeface="Bahnschrift" panose="020B0502040204020203" pitchFamily="34" charset="0"/>
              </a:rPr>
              <a:t>«Смотри как надо» и «Смотри как я могу»</a:t>
            </a:r>
          </a:p>
          <a:p>
            <a:r>
              <a:rPr lang="ru-RU" dirty="0"/>
              <a:t>Дефициты семейных форматов, барьеры для занятий</a:t>
            </a:r>
          </a:p>
          <a:p>
            <a:r>
              <a:rPr lang="ru-RU" dirty="0"/>
              <a:t>Интерес к семейным форматам и мероприятиям</a:t>
            </a:r>
          </a:p>
        </p:txBody>
      </p:sp>
      <p:graphicFrame>
        <p:nvGraphicFramePr>
          <p:cNvPr id="13" name="Таблица 12">
            <a:extLst>
              <a:ext uri="{FF2B5EF4-FFF2-40B4-BE49-F238E27FC236}">
                <a16:creationId xmlns:a16="http://schemas.microsoft.com/office/drawing/2014/main" id="{87906C12-F5AF-4381-81DF-C509DEF27517}"/>
              </a:ext>
            </a:extLst>
          </p:cNvPr>
          <p:cNvGraphicFramePr>
            <a:graphicFrameLocks noGrp="1"/>
          </p:cNvGraphicFramePr>
          <p:nvPr>
            <p:extLst>
              <p:ext uri="{D42A27DB-BD31-4B8C-83A1-F6EECF244321}">
                <p14:modId xmlns:p14="http://schemas.microsoft.com/office/powerpoint/2010/main" val="698588411"/>
              </p:ext>
            </p:extLst>
          </p:nvPr>
        </p:nvGraphicFramePr>
        <p:xfrm>
          <a:off x="-12192" y="1595184"/>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spc="0" dirty="0">
                          <a:solidFill>
                            <a:schemeClr val="bg1"/>
                          </a:solidFill>
                          <a:latin typeface="Bahnschrift SemiCondensed" panose="020B0502040204020203" pitchFamily="34" charset="0"/>
                        </a:rPr>
                        <a:t>1. Семейный досуг и спорт: от воспитания к совместным проектам</a:t>
                      </a:r>
                      <a:endParaRPr lang="ru-RU" sz="1200" b="0" spc="0" dirty="0">
                        <a:solidFill>
                          <a:schemeClr val="bg1"/>
                        </a:solidFill>
                        <a:latin typeface="Bahnschrift SemiCondensed" panose="020B0502040204020203" pitchFamily="34" charset="0"/>
                        <a:ea typeface="Source Sans Pro" panose="020B0503030403020204" pitchFamily="34" charset="0"/>
                        <a:cs typeface="Calibri Light" panose="020F0302020204030204" pitchFamily="34" charset="0"/>
                      </a:endParaRP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EBABB"/>
                    </a:solidFill>
                  </a:tcPr>
                </a:tc>
                <a:extLst>
                  <a:ext uri="{0D108BD9-81ED-4DB2-BD59-A6C34878D82A}">
                    <a16:rowId xmlns:a16="http://schemas.microsoft.com/office/drawing/2014/main" val="10000"/>
                  </a:ext>
                </a:extLst>
              </a:tr>
            </a:tbl>
          </a:graphicData>
        </a:graphic>
      </p:graphicFrame>
      <p:graphicFrame>
        <p:nvGraphicFramePr>
          <p:cNvPr id="14" name="Таблица 13">
            <a:extLst>
              <a:ext uri="{FF2B5EF4-FFF2-40B4-BE49-F238E27FC236}">
                <a16:creationId xmlns:a16="http://schemas.microsoft.com/office/drawing/2014/main" id="{CF6F881A-9085-45BF-845F-ECB7B6ABD003}"/>
              </a:ext>
            </a:extLst>
          </p:cNvPr>
          <p:cNvGraphicFramePr>
            <a:graphicFrameLocks noGrp="1"/>
          </p:cNvGraphicFramePr>
          <p:nvPr>
            <p:extLst>
              <p:ext uri="{D42A27DB-BD31-4B8C-83A1-F6EECF244321}">
                <p14:modId xmlns:p14="http://schemas.microsoft.com/office/powerpoint/2010/main" val="1572185199"/>
              </p:ext>
            </p:extLst>
          </p:nvPr>
        </p:nvGraphicFramePr>
        <p:xfrm>
          <a:off x="0" y="3294063"/>
          <a:ext cx="6858000" cy="335280"/>
        </p:xfrm>
        <a:graphic>
          <a:graphicData uri="http://schemas.openxmlformats.org/drawingml/2006/table">
            <a:tbl>
              <a:tblPr firstRow="1">
                <a:tableStyleId>{5C22544A-7EE6-4342-B048-85BDC9FD1C3A}</a:tableStyleId>
              </a:tblPr>
              <a:tblGrid>
                <a:gridCol w="6858000">
                  <a:extLst>
                    <a:ext uri="{9D8B030D-6E8A-4147-A177-3AD203B41FA5}">
                      <a16:colId xmlns:a16="http://schemas.microsoft.com/office/drawing/2014/main" val="20000"/>
                    </a:ext>
                  </a:extLst>
                </a:gridCol>
              </a:tblGrid>
              <a:tr h="0">
                <a:tc>
                  <a:txBody>
                    <a:bodyPr/>
                    <a:lstStyle/>
                    <a:p>
                      <a:r>
                        <a:rPr lang="ru-RU" sz="1600" b="0" kern="1200" spc="0" dirty="0">
                          <a:solidFill>
                            <a:schemeClr val="bg1"/>
                          </a:solidFill>
                          <a:latin typeface="Bahnschrift SemiCondensed" panose="020B0502040204020203" pitchFamily="34" charset="0"/>
                          <a:ea typeface="+mn-ea"/>
                          <a:cs typeface="+mn-cs"/>
                        </a:rPr>
                        <a:t>2. Детский и семейный спорт</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EBABB"/>
                    </a:solidFill>
                  </a:tcPr>
                </a:tc>
                <a:extLst>
                  <a:ext uri="{0D108BD9-81ED-4DB2-BD59-A6C34878D82A}">
                    <a16:rowId xmlns:a16="http://schemas.microsoft.com/office/drawing/2014/main" val="10000"/>
                  </a:ext>
                </a:extLst>
              </a:tr>
            </a:tbl>
          </a:graphicData>
        </a:graphic>
      </p:graphicFrame>
      <p:sp>
        <p:nvSpPr>
          <p:cNvPr id="15" name="TextBox 14">
            <a:extLst>
              <a:ext uri="{FF2B5EF4-FFF2-40B4-BE49-F238E27FC236}">
                <a16:creationId xmlns:a16="http://schemas.microsoft.com/office/drawing/2014/main" id="{DF792106-FC3E-42F1-AAB1-0B195ED859AA}"/>
              </a:ext>
            </a:extLst>
          </p:cNvPr>
          <p:cNvSpPr txBox="1"/>
          <p:nvPr/>
        </p:nvSpPr>
        <p:spPr>
          <a:xfrm>
            <a:off x="5805489" y="2121828"/>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7</a:t>
            </a:r>
            <a:endParaRPr lang="ru-RU" sz="1200" spc="0" dirty="0">
              <a:solidFill>
                <a:srgbClr val="BEBABB"/>
              </a:solidFill>
              <a:latin typeface="Bahnschrift" panose="020B0502040204020203" pitchFamily="34" charset="0"/>
            </a:endParaRPr>
          </a:p>
        </p:txBody>
      </p:sp>
      <p:sp>
        <p:nvSpPr>
          <p:cNvPr id="16" name="TextBox 15">
            <a:extLst>
              <a:ext uri="{FF2B5EF4-FFF2-40B4-BE49-F238E27FC236}">
                <a16:creationId xmlns:a16="http://schemas.microsoft.com/office/drawing/2014/main" id="{FBDC0C2A-CECF-47DB-9EF7-1679D4C3EF16}"/>
              </a:ext>
            </a:extLst>
          </p:cNvPr>
          <p:cNvSpPr txBox="1"/>
          <p:nvPr/>
        </p:nvSpPr>
        <p:spPr>
          <a:xfrm>
            <a:off x="5805489" y="2664753"/>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10</a:t>
            </a:r>
            <a:endParaRPr lang="ru-RU" sz="1200" spc="0" dirty="0">
              <a:solidFill>
                <a:srgbClr val="BEBABB"/>
              </a:solidFill>
              <a:latin typeface="Bahnschrift" panose="020B0502040204020203" pitchFamily="34" charset="0"/>
            </a:endParaRPr>
          </a:p>
        </p:txBody>
      </p:sp>
      <p:graphicFrame>
        <p:nvGraphicFramePr>
          <p:cNvPr id="17" name="Таблица 16">
            <a:extLst>
              <a:ext uri="{FF2B5EF4-FFF2-40B4-BE49-F238E27FC236}">
                <a16:creationId xmlns:a16="http://schemas.microsoft.com/office/drawing/2014/main" id="{CD8D6DCE-56C4-4CB9-868F-0A55A0E08F14}"/>
              </a:ext>
            </a:extLst>
          </p:cNvPr>
          <p:cNvGraphicFramePr>
            <a:graphicFrameLocks noGrp="1"/>
          </p:cNvGraphicFramePr>
          <p:nvPr>
            <p:extLst>
              <p:ext uri="{D42A27DB-BD31-4B8C-83A1-F6EECF244321}">
                <p14:modId xmlns:p14="http://schemas.microsoft.com/office/powerpoint/2010/main" val="2007113995"/>
              </p:ext>
            </p:extLst>
          </p:nvPr>
        </p:nvGraphicFramePr>
        <p:xfrm>
          <a:off x="0" y="5670741"/>
          <a:ext cx="6858000" cy="335280"/>
        </p:xfrm>
        <a:graphic>
          <a:graphicData uri="http://schemas.openxmlformats.org/drawingml/2006/table">
            <a:tbl>
              <a:tblPr firstRow="1">
                <a:tableStyleId>{5C22544A-7EE6-4342-B048-85BDC9FD1C3A}</a:tableStyleId>
              </a:tblPr>
              <a:tblGrid>
                <a:gridCol w="6858000">
                  <a:extLst>
                    <a:ext uri="{9D8B030D-6E8A-4147-A177-3AD203B41FA5}">
                      <a16:colId xmlns:a16="http://schemas.microsoft.com/office/drawing/2014/main" val="20000"/>
                    </a:ext>
                  </a:extLst>
                </a:gridCol>
              </a:tblGrid>
              <a:tr h="0">
                <a:tc>
                  <a:txBody>
                    <a:bodyPr/>
                    <a:lstStyle/>
                    <a:p>
                      <a:r>
                        <a:rPr lang="ru-RU" sz="1600" b="0" kern="1200" spc="0" dirty="0">
                          <a:solidFill>
                            <a:schemeClr val="bg1"/>
                          </a:solidFill>
                          <a:latin typeface="Bahnschrift SemiCondensed" panose="020B0502040204020203" pitchFamily="34" charset="0"/>
                          <a:ea typeface="+mn-ea"/>
                          <a:cs typeface="+mn-cs"/>
                        </a:rPr>
                        <a:t>3. Возможности для семейного спорта</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EBABB"/>
                    </a:solidFill>
                  </a:tcPr>
                </a:tc>
                <a:extLst>
                  <a:ext uri="{0D108BD9-81ED-4DB2-BD59-A6C34878D82A}">
                    <a16:rowId xmlns:a16="http://schemas.microsoft.com/office/drawing/2014/main" val="10000"/>
                  </a:ext>
                </a:extLst>
              </a:tr>
            </a:tbl>
          </a:graphicData>
        </a:graphic>
      </p:graphicFrame>
      <p:graphicFrame>
        <p:nvGraphicFramePr>
          <p:cNvPr id="18" name="Таблица 17">
            <a:extLst>
              <a:ext uri="{FF2B5EF4-FFF2-40B4-BE49-F238E27FC236}">
                <a16:creationId xmlns:a16="http://schemas.microsoft.com/office/drawing/2014/main" id="{083EFBA0-DAAF-470C-ABEF-BEBBEF5C4748}"/>
              </a:ext>
            </a:extLst>
          </p:cNvPr>
          <p:cNvGraphicFramePr>
            <a:graphicFrameLocks noGrp="1"/>
          </p:cNvGraphicFramePr>
          <p:nvPr>
            <p:extLst>
              <p:ext uri="{D42A27DB-BD31-4B8C-83A1-F6EECF244321}">
                <p14:modId xmlns:p14="http://schemas.microsoft.com/office/powerpoint/2010/main" val="918829318"/>
              </p:ext>
            </p:extLst>
          </p:nvPr>
        </p:nvGraphicFramePr>
        <p:xfrm>
          <a:off x="0" y="7279704"/>
          <a:ext cx="6858000" cy="1864296"/>
        </p:xfrm>
        <a:graphic>
          <a:graphicData uri="http://schemas.openxmlformats.org/drawingml/2006/table">
            <a:tbl>
              <a:tblPr firstRow="1">
                <a:tableStyleId>{5C22544A-7EE6-4342-B048-85BDC9FD1C3A}</a:tableStyleId>
              </a:tblPr>
              <a:tblGrid>
                <a:gridCol w="6858000">
                  <a:extLst>
                    <a:ext uri="{9D8B030D-6E8A-4147-A177-3AD203B41FA5}">
                      <a16:colId xmlns:a16="http://schemas.microsoft.com/office/drawing/2014/main" val="20000"/>
                    </a:ext>
                  </a:extLst>
                </a:gridCol>
              </a:tblGrid>
              <a:tr h="1864296">
                <a:tc>
                  <a:txBody>
                    <a:bodyPr/>
                    <a:lstStyle/>
                    <a:p>
                      <a:r>
                        <a:rPr lang="ru-RU" sz="1800" b="0" kern="1200" spc="0" dirty="0">
                          <a:solidFill>
                            <a:schemeClr val="bg1"/>
                          </a:solidFill>
                          <a:latin typeface="Bahnschrift SemiCondensed" panose="020B0502040204020203" pitchFamily="34" charset="0"/>
                          <a:ea typeface="+mn-ea"/>
                          <a:cs typeface="+mn-cs"/>
                        </a:rPr>
                        <a:t>4. Ключевые выводы и направление развития семейных</a:t>
                      </a:r>
                    </a:p>
                    <a:p>
                      <a:r>
                        <a:rPr lang="ru-RU" sz="1800" b="0" kern="1200" spc="0" dirty="0">
                          <a:solidFill>
                            <a:schemeClr val="bg1"/>
                          </a:solidFill>
                          <a:latin typeface="Bahnschrift SemiCondensed" panose="020B0502040204020203" pitchFamily="34" charset="0"/>
                          <a:ea typeface="+mn-ea"/>
                          <a:cs typeface="+mn-cs"/>
                        </a:rPr>
                        <a:t> форматов спорта</a:t>
                      </a:r>
                    </a:p>
                  </a:txBody>
                  <a:tcPr marL="360000" marR="36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76476"/>
                    </a:solidFill>
                  </a:tcPr>
                </a:tc>
                <a:extLst>
                  <a:ext uri="{0D108BD9-81ED-4DB2-BD59-A6C34878D82A}">
                    <a16:rowId xmlns:a16="http://schemas.microsoft.com/office/drawing/2014/main" val="10000"/>
                  </a:ext>
                </a:extLst>
              </a:tr>
            </a:tbl>
          </a:graphicData>
        </a:graphic>
      </p:graphicFrame>
      <p:sp>
        <p:nvSpPr>
          <p:cNvPr id="19" name="TextBox 18">
            <a:extLst>
              <a:ext uri="{FF2B5EF4-FFF2-40B4-BE49-F238E27FC236}">
                <a16:creationId xmlns:a16="http://schemas.microsoft.com/office/drawing/2014/main" id="{29D60B0D-72F7-462C-8E85-C294794C12DC}"/>
              </a:ext>
            </a:extLst>
          </p:cNvPr>
          <p:cNvSpPr txBox="1"/>
          <p:nvPr/>
        </p:nvSpPr>
        <p:spPr>
          <a:xfrm>
            <a:off x="5805488" y="7343932"/>
            <a:ext cx="719136" cy="263855"/>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600" spc="0" dirty="0">
                <a:solidFill>
                  <a:schemeClr val="bg1"/>
                </a:solidFill>
                <a:latin typeface="Bahnschrift" panose="020B0502040204020203" pitchFamily="34" charset="0"/>
              </a:rPr>
              <a:t>3</a:t>
            </a:r>
            <a:r>
              <a:rPr lang="en-US" sz="1600" spc="0" dirty="0">
                <a:solidFill>
                  <a:schemeClr val="bg1"/>
                </a:solidFill>
                <a:latin typeface="Bahnschrift" panose="020B0502040204020203" pitchFamily="34" charset="0"/>
              </a:rPr>
              <a:t>9</a:t>
            </a:r>
            <a:endParaRPr lang="ru-RU" sz="1600" spc="0" dirty="0">
              <a:solidFill>
                <a:schemeClr val="bg1"/>
              </a:solidFill>
              <a:latin typeface="Bahnschrift" panose="020B0502040204020203" pitchFamily="34" charset="0"/>
            </a:endParaRPr>
          </a:p>
        </p:txBody>
      </p:sp>
      <p:sp>
        <p:nvSpPr>
          <p:cNvPr id="20" name="TextBox 19">
            <a:extLst>
              <a:ext uri="{FF2B5EF4-FFF2-40B4-BE49-F238E27FC236}">
                <a16:creationId xmlns:a16="http://schemas.microsoft.com/office/drawing/2014/main" id="{961CB516-AF8B-4393-88E8-4355AA9D9586}"/>
              </a:ext>
            </a:extLst>
          </p:cNvPr>
          <p:cNvSpPr txBox="1"/>
          <p:nvPr/>
        </p:nvSpPr>
        <p:spPr>
          <a:xfrm>
            <a:off x="5805489" y="3807372"/>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11</a:t>
            </a:r>
            <a:endParaRPr lang="ru-RU" sz="1200" spc="0" dirty="0">
              <a:solidFill>
                <a:srgbClr val="BEBABB"/>
              </a:solidFill>
              <a:latin typeface="Bahnschrift" panose="020B0502040204020203" pitchFamily="34" charset="0"/>
            </a:endParaRPr>
          </a:p>
        </p:txBody>
      </p:sp>
      <p:sp>
        <p:nvSpPr>
          <p:cNvPr id="21" name="TextBox 20">
            <a:extLst>
              <a:ext uri="{FF2B5EF4-FFF2-40B4-BE49-F238E27FC236}">
                <a16:creationId xmlns:a16="http://schemas.microsoft.com/office/drawing/2014/main" id="{8BC836DD-2B0E-424A-B496-7DE815ABD595}"/>
              </a:ext>
            </a:extLst>
          </p:cNvPr>
          <p:cNvSpPr txBox="1"/>
          <p:nvPr/>
        </p:nvSpPr>
        <p:spPr>
          <a:xfrm>
            <a:off x="5805489" y="4129317"/>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17</a:t>
            </a:r>
            <a:endParaRPr lang="ru-RU" sz="1200" spc="0" dirty="0">
              <a:solidFill>
                <a:srgbClr val="BEBABB"/>
              </a:solidFill>
              <a:latin typeface="Bahnschrift" panose="020B0502040204020203" pitchFamily="34" charset="0"/>
            </a:endParaRPr>
          </a:p>
        </p:txBody>
      </p:sp>
      <p:sp>
        <p:nvSpPr>
          <p:cNvPr id="22" name="TextBox 21">
            <a:extLst>
              <a:ext uri="{FF2B5EF4-FFF2-40B4-BE49-F238E27FC236}">
                <a16:creationId xmlns:a16="http://schemas.microsoft.com/office/drawing/2014/main" id="{9AB2774A-D6D9-4A8C-9887-AC5441178D8D}"/>
              </a:ext>
            </a:extLst>
          </p:cNvPr>
          <p:cNvSpPr txBox="1"/>
          <p:nvPr/>
        </p:nvSpPr>
        <p:spPr>
          <a:xfrm>
            <a:off x="5805489" y="4688740"/>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21</a:t>
            </a:r>
            <a:endParaRPr lang="ru-RU" sz="1200" spc="0" dirty="0">
              <a:solidFill>
                <a:srgbClr val="BEBABB"/>
              </a:solidFill>
              <a:latin typeface="Bahnschrift" panose="020B0502040204020203" pitchFamily="34" charset="0"/>
            </a:endParaRPr>
          </a:p>
        </p:txBody>
      </p:sp>
      <p:sp>
        <p:nvSpPr>
          <p:cNvPr id="23" name="TextBox 22">
            <a:extLst>
              <a:ext uri="{FF2B5EF4-FFF2-40B4-BE49-F238E27FC236}">
                <a16:creationId xmlns:a16="http://schemas.microsoft.com/office/drawing/2014/main" id="{C7B98873-76FA-4475-A151-9C11F8125DAC}"/>
              </a:ext>
            </a:extLst>
          </p:cNvPr>
          <p:cNvSpPr txBox="1"/>
          <p:nvPr/>
        </p:nvSpPr>
        <p:spPr>
          <a:xfrm>
            <a:off x="5805489" y="5208715"/>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en-US" sz="1200" spc="0" dirty="0">
                <a:solidFill>
                  <a:srgbClr val="BEBABB"/>
                </a:solidFill>
                <a:latin typeface="Bahnschrift" panose="020B0502040204020203" pitchFamily="34" charset="0"/>
              </a:rPr>
              <a:t>2</a:t>
            </a:r>
            <a:r>
              <a:rPr lang="ru-RU" sz="1200" spc="0" dirty="0">
                <a:solidFill>
                  <a:srgbClr val="BEBABB"/>
                </a:solidFill>
                <a:latin typeface="Bahnschrift" panose="020B0502040204020203" pitchFamily="34" charset="0"/>
              </a:rPr>
              <a:t>3</a:t>
            </a:r>
          </a:p>
        </p:txBody>
      </p:sp>
      <p:sp>
        <p:nvSpPr>
          <p:cNvPr id="26" name="TextBox 25">
            <a:extLst>
              <a:ext uri="{FF2B5EF4-FFF2-40B4-BE49-F238E27FC236}">
                <a16:creationId xmlns:a16="http://schemas.microsoft.com/office/drawing/2014/main" id="{A4C54553-A32B-44AA-A1E1-C9F69D543C30}"/>
              </a:ext>
            </a:extLst>
          </p:cNvPr>
          <p:cNvSpPr txBox="1"/>
          <p:nvPr/>
        </p:nvSpPr>
        <p:spPr>
          <a:xfrm>
            <a:off x="5805489" y="6193956"/>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200" spc="0" dirty="0">
                <a:solidFill>
                  <a:srgbClr val="BEBABB"/>
                </a:solidFill>
                <a:latin typeface="Bahnschrift" panose="020B0502040204020203" pitchFamily="34" charset="0"/>
              </a:rPr>
              <a:t>3</a:t>
            </a:r>
            <a:r>
              <a:rPr lang="en-US" sz="1200" spc="0" dirty="0">
                <a:solidFill>
                  <a:srgbClr val="BEBABB"/>
                </a:solidFill>
                <a:latin typeface="Bahnschrift" panose="020B0502040204020203" pitchFamily="34" charset="0"/>
              </a:rPr>
              <a:t>1</a:t>
            </a:r>
            <a:endParaRPr lang="ru-RU" sz="1200" spc="0" dirty="0">
              <a:solidFill>
                <a:srgbClr val="BEBABB"/>
              </a:solidFill>
              <a:latin typeface="Bahnschrift" panose="020B0502040204020203" pitchFamily="34" charset="0"/>
            </a:endParaRPr>
          </a:p>
        </p:txBody>
      </p:sp>
      <p:sp>
        <p:nvSpPr>
          <p:cNvPr id="27" name="TextBox 26">
            <a:extLst>
              <a:ext uri="{FF2B5EF4-FFF2-40B4-BE49-F238E27FC236}">
                <a16:creationId xmlns:a16="http://schemas.microsoft.com/office/drawing/2014/main" id="{6DF392F1-40B9-469D-99B1-3E491C201505}"/>
              </a:ext>
            </a:extLst>
          </p:cNvPr>
          <p:cNvSpPr txBox="1"/>
          <p:nvPr/>
        </p:nvSpPr>
        <p:spPr>
          <a:xfrm>
            <a:off x="5805489" y="6515901"/>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200" spc="0" dirty="0">
                <a:solidFill>
                  <a:srgbClr val="BEBABB"/>
                </a:solidFill>
                <a:latin typeface="Bahnschrift" panose="020B0502040204020203" pitchFamily="34" charset="0"/>
              </a:rPr>
              <a:t>3</a:t>
            </a:r>
            <a:r>
              <a:rPr lang="en-US" sz="1200" spc="0" dirty="0">
                <a:solidFill>
                  <a:srgbClr val="BEBABB"/>
                </a:solidFill>
                <a:latin typeface="Bahnschrift" panose="020B0502040204020203" pitchFamily="34" charset="0"/>
              </a:rPr>
              <a:t>4</a:t>
            </a:r>
            <a:endParaRPr lang="ru-RU" sz="1200" spc="0" dirty="0">
              <a:solidFill>
                <a:srgbClr val="BEBABB"/>
              </a:solidFill>
              <a:latin typeface="Bahnschrift" panose="020B0502040204020203" pitchFamily="34" charset="0"/>
            </a:endParaRPr>
          </a:p>
        </p:txBody>
      </p:sp>
      <p:sp>
        <p:nvSpPr>
          <p:cNvPr id="28" name="TextBox 27">
            <a:extLst>
              <a:ext uri="{FF2B5EF4-FFF2-40B4-BE49-F238E27FC236}">
                <a16:creationId xmlns:a16="http://schemas.microsoft.com/office/drawing/2014/main" id="{40EC1D39-D537-4BF6-93E7-6C0E32B2BD61}"/>
              </a:ext>
            </a:extLst>
          </p:cNvPr>
          <p:cNvSpPr txBox="1"/>
          <p:nvPr/>
        </p:nvSpPr>
        <p:spPr>
          <a:xfrm>
            <a:off x="5805012" y="6835941"/>
            <a:ext cx="719136" cy="197939"/>
          </a:xfrm>
          <a:prstGeom prst="rect">
            <a:avLst/>
          </a:prstGeom>
          <a:noFill/>
        </p:spPr>
        <p:txBody>
          <a:bodyPr wrap="square" lIns="0" tIns="0" rIns="0" bIns="0">
            <a:spAutoFit/>
          </a:bodyPr>
          <a:lstStyle>
            <a:defPPr>
              <a:defRPr lang="en-US"/>
            </a:defPPr>
            <a:lvl1pPr>
              <a:lnSpc>
                <a:spcPct val="114000"/>
              </a:lnSpc>
              <a:defRPr spc="30">
                <a:latin typeface="Montserrat ExtraBold" panose="00000900000000000000" pitchFamily="2" charset="-52"/>
              </a:defRPr>
            </a:lvl1pPr>
          </a:lstStyle>
          <a:p>
            <a:pPr algn="r">
              <a:lnSpc>
                <a:spcPct val="120000"/>
              </a:lnSpc>
              <a:spcAft>
                <a:spcPts val="800"/>
              </a:spcAft>
              <a:defRPr sz="1100" b="0" i="0" u="none" strike="noStrike" kern="1200" baseline="0">
                <a:solidFill>
                  <a:srgbClr val="BEBABB"/>
                </a:solidFill>
                <a:latin typeface="Bahnschrift" panose="020B0502040204020203" pitchFamily="34" charset="0"/>
                <a:ea typeface="+mn-ea"/>
                <a:cs typeface="+mn-cs"/>
              </a:defRPr>
            </a:pPr>
            <a:r>
              <a:rPr lang="ru-RU" sz="1200" spc="0" dirty="0">
                <a:solidFill>
                  <a:srgbClr val="BEBABB"/>
                </a:solidFill>
                <a:latin typeface="Bahnschrift" panose="020B0502040204020203" pitchFamily="34" charset="0"/>
              </a:rPr>
              <a:t>3</a:t>
            </a:r>
            <a:r>
              <a:rPr lang="en-US" sz="1200" spc="0" dirty="0">
                <a:solidFill>
                  <a:srgbClr val="BEBABB"/>
                </a:solidFill>
                <a:latin typeface="Bahnschrift" panose="020B0502040204020203" pitchFamily="34" charset="0"/>
              </a:rPr>
              <a:t>7</a:t>
            </a:r>
            <a:endParaRPr lang="ru-RU" sz="1200" spc="0" dirty="0">
              <a:solidFill>
                <a:srgbClr val="BEBABB"/>
              </a:solidFill>
              <a:latin typeface="Bahnschrift" panose="020B0502040204020203" pitchFamily="34" charset="0"/>
            </a:endParaRPr>
          </a:p>
        </p:txBody>
      </p:sp>
      <p:sp>
        <p:nvSpPr>
          <p:cNvPr id="29" name="Прямоугольник 28">
            <a:extLst>
              <a:ext uri="{FF2B5EF4-FFF2-40B4-BE49-F238E27FC236}">
                <a16:creationId xmlns:a16="http://schemas.microsoft.com/office/drawing/2014/main" id="{63D8AF8E-2907-4513-A85F-8CEE5DC7A8D8}"/>
              </a:ext>
            </a:extLst>
          </p:cNvPr>
          <p:cNvSpPr/>
          <p:nvPr/>
        </p:nvSpPr>
        <p:spPr>
          <a:xfrm>
            <a:off x="2234646" y="254714"/>
            <a:ext cx="4289502" cy="240387"/>
          </a:xfrm>
          <a:prstGeom prst="rect">
            <a:avLst/>
          </a:prstGeom>
          <a:noFill/>
        </p:spPr>
        <p:txBody>
          <a:bodyPr wrap="square" lIns="0" tIns="0" rIns="0" bIns="0">
            <a:spAutoFit/>
          </a:bodyPr>
          <a:lstStyle/>
          <a:p>
            <a:pPr algn="r" defTabSz="914400">
              <a:lnSpc>
                <a:spcPct val="90000"/>
              </a:lnSpc>
              <a:spcBef>
                <a:spcPct val="0"/>
              </a:spcBef>
            </a:pPr>
            <a:r>
              <a:rPr lang="ru-RU" sz="1736" dirty="0">
                <a:solidFill>
                  <a:schemeClr val="bg1"/>
                </a:solidFill>
                <a:latin typeface="Bahnschrift SemiCondensed" panose="020B0502040204020203" pitchFamily="34" charset="0"/>
                <a:ea typeface="+mj-ea"/>
                <a:cs typeface="+mj-cs"/>
              </a:rPr>
              <a:t>Содержание</a:t>
            </a:r>
          </a:p>
        </p:txBody>
      </p:sp>
      <p:sp>
        <p:nvSpPr>
          <p:cNvPr id="25" name="Прямоугольник 24">
            <a:extLst>
              <a:ext uri="{FF2B5EF4-FFF2-40B4-BE49-F238E27FC236}">
                <a16:creationId xmlns:a16="http://schemas.microsoft.com/office/drawing/2014/main" id="{D248A0F9-911F-4453-85AB-10EB2071DE2B}"/>
              </a:ext>
            </a:extLst>
          </p:cNvPr>
          <p:cNvSpPr/>
          <p:nvPr/>
        </p:nvSpPr>
        <p:spPr>
          <a:xfrm>
            <a:off x="-100718" y="312788"/>
            <a:ext cx="5422834"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Tree>
    <p:extLst>
      <p:ext uri="{BB962C8B-B14F-4D97-AF65-F5344CB8AC3E}">
        <p14:creationId xmlns:p14="http://schemas.microsoft.com/office/powerpoint/2010/main" val="2568179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5FB1CF-755E-4EC2-8B7A-0FFBF65E558C}"/>
              </a:ext>
            </a:extLst>
          </p:cNvPr>
          <p:cNvSpPr txBox="1">
            <a:spLocks/>
          </p:cNvSpPr>
          <p:nvPr/>
        </p:nvSpPr>
        <p:spPr>
          <a:xfrm>
            <a:off x="3536950" y="139700"/>
            <a:ext cx="29949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ru-RU" sz="1736" dirty="0">
                <a:solidFill>
                  <a:srgbClr val="BEBABB"/>
                </a:solidFill>
                <a:latin typeface="Bahnschrift SemiCondensed" panose="020B0502040204020203" pitchFamily="34" charset="0"/>
              </a:rPr>
              <a:t>Об исследовании</a:t>
            </a:r>
          </a:p>
        </p:txBody>
      </p:sp>
      <p:sp>
        <p:nvSpPr>
          <p:cNvPr id="3" name="Прямоугольник 2">
            <a:extLst>
              <a:ext uri="{FF2B5EF4-FFF2-40B4-BE49-F238E27FC236}">
                <a16:creationId xmlns:a16="http://schemas.microsoft.com/office/drawing/2014/main" id="{C32CFC2C-342E-4C7F-A449-5CC5CFF89E83}"/>
              </a:ext>
            </a:extLst>
          </p:cNvPr>
          <p:cNvSpPr/>
          <p:nvPr/>
        </p:nvSpPr>
        <p:spPr>
          <a:xfrm>
            <a:off x="0" y="312788"/>
            <a:ext cx="4895850"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4" name="object 10">
            <a:extLst>
              <a:ext uri="{FF2B5EF4-FFF2-40B4-BE49-F238E27FC236}">
                <a16:creationId xmlns:a16="http://schemas.microsoft.com/office/drawing/2014/main" id="{96978F02-2DFD-4A42-8C99-593E6C961D26}"/>
              </a:ext>
            </a:extLst>
          </p:cNvPr>
          <p:cNvSpPr txBox="1"/>
          <p:nvPr/>
        </p:nvSpPr>
        <p:spPr>
          <a:xfrm>
            <a:off x="345568" y="6414560"/>
            <a:ext cx="6179058" cy="2473819"/>
          </a:xfrm>
          <a:prstGeom prst="rect">
            <a:avLst/>
          </a:prstGeom>
          <a:noFill/>
        </p:spPr>
        <p:txBody>
          <a:bodyPr wrap="square" lIns="0" tIns="0" rIns="0" bIns="0" numCol="2" spcCol="180000">
            <a:spAutoFit/>
          </a:bodyPr>
          <a:lstStyle>
            <a:defPPr>
              <a:defRPr lang="en-US"/>
            </a:defPPr>
            <a:lvl1pPr fontAlgn="base">
              <a:lnSpc>
                <a:spcPts val="1600"/>
              </a:lnSpc>
              <a:buClr>
                <a:srgbClr val="C00000"/>
              </a:buClr>
              <a:tabLst>
                <a:tab pos="299085" algn="l"/>
                <a:tab pos="299720" algn="l"/>
              </a:tabLst>
              <a:defRPr sz="1200" spc="-5">
                <a:latin typeface="Montserrat" panose="00000500000000000000" pitchFamily="2" charset="-52"/>
                <a:ea typeface="Source Sans Pro" panose="020B0503030403020204" pitchFamily="34" charset="0"/>
                <a:cs typeface="Calibri Light" panose="020F0302020204030204" pitchFamily="34" charset="0"/>
              </a:defRPr>
            </a:lvl1pPr>
          </a:lstStyle>
          <a:p>
            <a:pPr rtl="0">
              <a:lnSpc>
                <a:spcPct val="111000"/>
              </a:lnSpc>
              <a:spcAft>
                <a:spcPts val="600"/>
              </a:spcAft>
            </a:pPr>
            <a:r>
              <a:rPr lang="ru-RU" sz="1050" dirty="0">
                <a:latin typeface="Bahnschrift" panose="020B0502040204020203" pitchFamily="34" charset="0"/>
              </a:rPr>
              <a:t>Исследование комбинирует качественную и количественную стратегии.</a:t>
            </a:r>
          </a:p>
          <a:p>
            <a:pPr marL="171450" indent="-171450">
              <a:lnSpc>
                <a:spcPct val="111000"/>
              </a:lnSpc>
              <a:spcAft>
                <a:spcPts val="600"/>
              </a:spcAft>
              <a:buSzPct val="90000"/>
              <a:buFont typeface="Arial" panose="020B0604020202020204" pitchFamily="34" charset="0"/>
              <a:buChar char="•"/>
              <a:tabLst>
                <a:tab pos="444500" algn="l"/>
                <a:tab pos="723900" algn="l"/>
              </a:tabLst>
            </a:pPr>
            <a:r>
              <a:rPr lang="ru-RU" sz="1050" dirty="0">
                <a:latin typeface="Bahnschrift" panose="020B0502040204020203" pitchFamily="34" charset="0"/>
              </a:rPr>
              <a:t>Количественный онлайн-опрос на основе панели. Родители детей в возрасте 6-17 лет, проживающие в городах с численностью населения 100+ тыс. 1000 респондентов. Сроки проведения (2 волны): ноябрь 2023, февраль 2023.</a:t>
            </a:r>
          </a:p>
          <a:p>
            <a:pPr marL="171450" indent="-171450">
              <a:lnSpc>
                <a:spcPct val="111000"/>
              </a:lnSpc>
              <a:spcAft>
                <a:spcPts val="600"/>
              </a:spcAft>
              <a:buSzPct val="90000"/>
              <a:buFont typeface="Arial" panose="020B0604020202020204" pitchFamily="34" charset="0"/>
              <a:buChar char="•"/>
              <a:tabLst>
                <a:tab pos="444500" algn="l"/>
                <a:tab pos="723900" algn="l"/>
              </a:tabLst>
            </a:pPr>
            <a:r>
              <a:rPr lang="ru-RU" sz="1050" dirty="0">
                <a:latin typeface="Bahnschrift" panose="020B0502040204020203" pitchFamily="34" charset="0"/>
              </a:rPr>
              <a:t>Глубинные интервью с родителями, занимающимися спортом, активным досугом со своими детьми. Выборка – 20 интервью. В выборке представлены семьи, проживающие в крупных городах РФ (Москва, Санкт-Петербург, </a:t>
            </a:r>
            <a:r>
              <a:rPr lang="ru-RU" sz="1050" dirty="0" err="1">
                <a:latin typeface="Bahnschrift" panose="020B0502040204020203" pitchFamily="34" charset="0"/>
              </a:rPr>
              <a:t>Ростов</a:t>
            </a:r>
            <a:r>
              <a:rPr lang="ru-RU" sz="1050" dirty="0">
                <a:latin typeface="Bahnschrift" panose="020B0502040204020203" pitchFamily="34" charset="0"/>
              </a:rPr>
              <a:t>-на-Дону, Новосибирск, Самара), семьи с двумя и с одним родителем, с разновозрастными детьми и с погодками, с разнополыми и однополыми детьми. Сроки проведения (2 волны): ноябрь 2023, март 2023.</a:t>
            </a:r>
          </a:p>
          <a:p>
            <a:pPr marL="171450" indent="-171450">
              <a:lnSpc>
                <a:spcPct val="111000"/>
              </a:lnSpc>
              <a:spcAft>
                <a:spcPts val="600"/>
              </a:spcAft>
              <a:buSzPct val="90000"/>
              <a:buFont typeface="Arial" panose="020B0604020202020204" pitchFamily="34" charset="0"/>
              <a:buChar char="•"/>
              <a:tabLst>
                <a:tab pos="444500" algn="l"/>
                <a:tab pos="723900" algn="l"/>
              </a:tabLst>
            </a:pPr>
            <a:r>
              <a:rPr lang="ru-RU" sz="1050" dirty="0">
                <a:latin typeface="Bahnschrift" panose="020B0502040204020203" pitchFamily="34" charset="0"/>
              </a:rPr>
              <a:t>Анализ рынка предложений семейных спортивных форматов досуга на основе публикаций в СМИ, сайтов фитнес-клубов, секций, спортивных проектов, сайтов федеральных программ и грантовых проектов. </a:t>
            </a:r>
          </a:p>
        </p:txBody>
      </p:sp>
      <p:sp>
        <p:nvSpPr>
          <p:cNvPr id="6" name="TextBox 5">
            <a:extLst>
              <a:ext uri="{FF2B5EF4-FFF2-40B4-BE49-F238E27FC236}">
                <a16:creationId xmlns:a16="http://schemas.microsoft.com/office/drawing/2014/main" id="{D1C1066B-16EE-45E2-A7AC-F84464415D31}"/>
              </a:ext>
            </a:extLst>
          </p:cNvPr>
          <p:cNvSpPr txBox="1"/>
          <p:nvPr/>
        </p:nvSpPr>
        <p:spPr>
          <a:xfrm>
            <a:off x="345903" y="4123562"/>
            <a:ext cx="6178722" cy="1250334"/>
          </a:xfrm>
          <a:prstGeom prst="rect">
            <a:avLst/>
          </a:prstGeom>
          <a:noFill/>
        </p:spPr>
        <p:txBody>
          <a:bodyPr wrap="square" lIns="0" tIns="0" rIns="0" bIns="0" numCol="2" spcCol="180000" rtlCol="0">
            <a:noAutofit/>
          </a:bodyPr>
          <a:lstStyle>
            <a:defPPr>
              <a:defRPr lang="en-US"/>
            </a:defPPr>
            <a:lvl1pPr marL="180975" indent="-180975" fontAlgn="base">
              <a:lnSpc>
                <a:spcPct val="114000"/>
              </a:lnSpc>
              <a:spcAft>
                <a:spcPts val="600"/>
              </a:spcAft>
              <a:buClr>
                <a:srgbClr val="E4976D"/>
              </a:buClr>
              <a:buSzPct val="80000"/>
              <a:buFont typeface="Wingdings" panose="05000000000000000000" pitchFamily="2" charset="2"/>
              <a:buChar char="§"/>
              <a:tabLst>
                <a:tab pos="180975" algn="l"/>
                <a:tab pos="444500" algn="l"/>
                <a:tab pos="723900" algn="l"/>
              </a:tabLst>
              <a:defRPr sz="1100" spc="-5">
                <a:latin typeface="Bahnschrift" panose="020B0502040204020203" pitchFamily="34" charset="0"/>
                <a:ea typeface="Source Sans Pro" panose="020B0503030403020204" pitchFamily="34" charset="0"/>
                <a:cs typeface="Calibri Light" panose="020F0302020204030204" pitchFamily="34" charset="0"/>
              </a:defRPr>
            </a:lvl1pPr>
          </a:lstStyle>
          <a:p>
            <a:pPr>
              <a:lnSpc>
                <a:spcPct val="110000"/>
              </a:lnSpc>
            </a:pPr>
            <a:r>
              <a:rPr lang="ru-RU" sz="1050" dirty="0"/>
              <a:t>Выявление и систематизация практик семейного спорта и активного досуга.</a:t>
            </a:r>
          </a:p>
          <a:p>
            <a:pPr>
              <a:lnSpc>
                <a:spcPct val="110000"/>
              </a:lnSpc>
            </a:pPr>
            <a:r>
              <a:rPr lang="ru-RU" sz="1050" dirty="0"/>
              <a:t>Выявление перспективных коммуникационных и организационных инструментов для вовлечения в семейный спорт и физкультуру. </a:t>
            </a:r>
          </a:p>
          <a:p>
            <a:pPr>
              <a:lnSpc>
                <a:spcPct val="110000"/>
              </a:lnSpc>
            </a:pPr>
            <a:endParaRPr lang="ru-RU" sz="1050" dirty="0"/>
          </a:p>
          <a:p>
            <a:pPr>
              <a:lnSpc>
                <a:spcPct val="110000"/>
              </a:lnSpc>
            </a:pPr>
            <a:r>
              <a:rPr lang="ru-RU" sz="1050" dirty="0"/>
              <a:t>Анализ влияния совместного с детьми спорта и активного семейного досуга на отношения в семье.</a:t>
            </a:r>
            <a:endParaRPr lang="ru-RU" sz="1050" spc="0" dirty="0">
              <a:solidFill>
                <a:schemeClr val="bg1"/>
              </a:solidFill>
              <a:latin typeface="Bahnschrift SemiCondensed" panose="020B0502040204020203" pitchFamily="34" charset="0"/>
              <a:ea typeface="+mn-ea"/>
              <a:cs typeface="+mn-cs"/>
            </a:endParaRPr>
          </a:p>
          <a:p>
            <a:pPr>
              <a:lnSpc>
                <a:spcPct val="110000"/>
              </a:lnSpc>
            </a:pPr>
            <a:r>
              <a:rPr lang="ru-RU" sz="1050" dirty="0"/>
              <a:t>Изучение дефицитов и барьеров для занятия спортом, физкультурой и</a:t>
            </a:r>
            <a:r>
              <a:rPr lang="ru-RU" sz="1050" dirty="0">
                <a:latin typeface="Times New Roman" panose="02020603050405020304" pitchFamily="18" charset="0"/>
                <a:cs typeface="Times New Roman" panose="02020603050405020304" pitchFamily="18" charset="0"/>
              </a:rPr>
              <a:t> </a:t>
            </a:r>
            <a:r>
              <a:rPr lang="ru-RU" sz="1050" dirty="0"/>
              <a:t>активными видами досуга всей семьей.</a:t>
            </a:r>
          </a:p>
        </p:txBody>
      </p:sp>
      <p:sp>
        <p:nvSpPr>
          <p:cNvPr id="8" name="TextBox 7">
            <a:extLst>
              <a:ext uri="{FF2B5EF4-FFF2-40B4-BE49-F238E27FC236}">
                <a16:creationId xmlns:a16="http://schemas.microsoft.com/office/drawing/2014/main" id="{2885430E-17D8-4713-B543-A351162E316B}"/>
              </a:ext>
            </a:extLst>
          </p:cNvPr>
          <p:cNvSpPr txBox="1"/>
          <p:nvPr/>
        </p:nvSpPr>
        <p:spPr>
          <a:xfrm>
            <a:off x="345567" y="1168436"/>
            <a:ext cx="6179058" cy="2181625"/>
          </a:xfrm>
          <a:prstGeom prst="rect">
            <a:avLst/>
          </a:prstGeom>
          <a:noFill/>
        </p:spPr>
        <p:txBody>
          <a:bodyPr wrap="square" lIns="0" tIns="0" rIns="0" bIns="0" numCol="2" spcCol="180000" rtlCol="0">
            <a:noAutofit/>
          </a:bodyPr>
          <a:lstStyle/>
          <a:p>
            <a: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pPr>
            <a:r>
              <a:rPr lang="ru-RU" sz="1050" spc="-5" dirty="0">
                <a:latin typeface="Bahnschrift" panose="020B0502040204020203" pitchFamily="34" charset="0"/>
                <a:ea typeface="Source Sans Pro" panose="020B0503030403020204" pitchFamily="34" charset="0"/>
                <a:cs typeface="Calibri Light" panose="020F0302020204030204" pitchFamily="34" charset="0"/>
              </a:rPr>
              <a:t>Большинство детей в России занимаются каким-либо спортом или физкультурой. Но</a:t>
            </a:r>
            <a:r>
              <a:rPr lang="ru-RU" sz="1050" spc="-5" dirty="0">
                <a:latin typeface="Times New Roman" panose="02020603050405020304" pitchFamily="18" charset="0"/>
                <a:ea typeface="Source Sans Pro" panose="020B0503030403020204" pitchFamily="34" charset="0"/>
                <a:cs typeface="Times New Roman" panose="02020603050405020304" pitchFamily="18" charset="0"/>
              </a:rPr>
              <a:t> </a:t>
            </a:r>
            <a:r>
              <a:rPr lang="ru-RU" sz="1050" spc="-5" dirty="0">
                <a:latin typeface="Bahnschrift" panose="020B0502040204020203" pitchFamily="34" charset="0"/>
                <a:ea typeface="Source Sans Pro" panose="020B0503030403020204" pitchFamily="34" charset="0"/>
                <a:cs typeface="Calibri Light" panose="020F0302020204030204" pitchFamily="34" charset="0"/>
              </a:rPr>
              <a:t>данные исследований массового любительского спорта говорят, что занятия в детстве не всегда перерастают в увлечение на всю жизнь. </a:t>
            </a:r>
            <a:r>
              <a:rPr lang="ru-RU" sz="1050" b="1" spc="-5" dirty="0">
                <a:latin typeface="Bahnschrift" panose="020B0502040204020203" pitchFamily="34" charset="0"/>
                <a:ea typeface="Source Sans Pro" panose="020B0503030403020204" pitchFamily="34" charset="0"/>
                <a:cs typeface="Calibri Light" panose="020F0302020204030204" pitchFamily="34" charset="0"/>
              </a:rPr>
              <a:t>Как помочь детям сделать свой спортивный опыт полезным и интересным и сформировать долгосрочную привычку?</a:t>
            </a:r>
          </a:p>
          <a:p>
            <a:pPr marL="171450" indent="-171450" fontAlgn="base">
              <a:lnSpc>
                <a:spcPct val="111000"/>
              </a:lnSpc>
              <a:spcAft>
                <a:spcPts val="600"/>
              </a:spcAft>
              <a:buClr>
                <a:srgbClr val="E4976D"/>
              </a:buClr>
              <a:buSzPct val="80000"/>
              <a:buFont typeface="Wingdings" panose="05000000000000000000" pitchFamily="2" charset="2"/>
              <a:buChar char="§"/>
              <a:tabLst>
                <a:tab pos="444500" algn="l"/>
                <a:tab pos="723900" algn="l"/>
              </a:tabLst>
            </a:pPr>
            <a:r>
              <a:rPr lang="ru-RU" sz="1050" spc="-5" dirty="0">
                <a:latin typeface="Bahnschrift" panose="020B0502040204020203" pitchFamily="34" charset="0"/>
                <a:ea typeface="Source Sans Pro" panose="020B0503030403020204" pitchFamily="34" charset="0"/>
                <a:cs typeface="Calibri Light" panose="020F0302020204030204" pitchFamily="34" charset="0"/>
              </a:rPr>
              <a:t>Исследования показывают, что детский опыт влияет на образ жизни во взрослом возрасте: если ребенок видит родителей, занимающихся спортом или занимается вместе с ними, выше вероятность, что спорт станет привычкой на всю жизнь. Сегодняшние родители имеют больше возможностей заниматься спортом, в том числе с детьми. Кроме того, меняется сама культура родительства – растет ценность совместного времени, содержательного досуга, построения с детьми дружеских отношений. </a:t>
            </a:r>
            <a:r>
              <a:rPr lang="ru-RU" sz="1050" b="1" spc="-5" dirty="0">
                <a:latin typeface="Bahnschrift" panose="020B0502040204020203" pitchFamily="34" charset="0"/>
                <a:ea typeface="Source Sans Pro" panose="020B0503030403020204" pitchFamily="34" charset="0"/>
                <a:cs typeface="Calibri Light" panose="020F0302020204030204" pitchFamily="34" charset="0"/>
              </a:rPr>
              <a:t>Как создать возможности для семейного спорта и мотивировать родителей и детей заниматься вместе?</a:t>
            </a:r>
          </a:p>
        </p:txBody>
      </p:sp>
      <p:graphicFrame>
        <p:nvGraphicFramePr>
          <p:cNvPr id="9" name="Таблица 8">
            <a:extLst>
              <a:ext uri="{FF2B5EF4-FFF2-40B4-BE49-F238E27FC236}">
                <a16:creationId xmlns:a16="http://schemas.microsoft.com/office/drawing/2014/main" id="{5D91DCB4-D876-4995-84DD-C85EE5555102}"/>
              </a:ext>
            </a:extLst>
          </p:cNvPr>
          <p:cNvGraphicFramePr>
            <a:graphicFrameLocks noGrp="1"/>
          </p:cNvGraphicFramePr>
          <p:nvPr>
            <p:extLst>
              <p:ext uri="{D42A27DB-BD31-4B8C-83A1-F6EECF244321}">
                <p14:modId xmlns:p14="http://schemas.microsoft.com/office/powerpoint/2010/main" val="3180998278"/>
              </p:ext>
            </p:extLst>
          </p:nvPr>
        </p:nvGraphicFramePr>
        <p:xfrm>
          <a:off x="-12192" y="684213"/>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spc="0" dirty="0">
                          <a:solidFill>
                            <a:schemeClr val="bg1"/>
                          </a:solidFill>
                          <a:latin typeface="Bahnschrift SemiCondensed" panose="020B0502040204020203" pitchFamily="34" charset="0"/>
                        </a:rPr>
                        <a:t>Ключевые вопросы исследования</a:t>
                      </a:r>
                      <a:endParaRPr lang="ru-RU" sz="1200" b="0" spc="0" dirty="0">
                        <a:solidFill>
                          <a:schemeClr val="bg1"/>
                        </a:solidFill>
                        <a:latin typeface="Bahnschrift SemiCondensed" panose="020B0502040204020203" pitchFamily="34" charset="0"/>
                        <a:ea typeface="Source Sans Pro" panose="020B0503030403020204" pitchFamily="34" charset="0"/>
                        <a:cs typeface="Calibri Light" panose="020F0302020204030204" pitchFamily="34" charset="0"/>
                      </a:endParaRP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B49A"/>
                    </a:solidFill>
                  </a:tcPr>
                </a:tc>
                <a:extLst>
                  <a:ext uri="{0D108BD9-81ED-4DB2-BD59-A6C34878D82A}">
                    <a16:rowId xmlns:a16="http://schemas.microsoft.com/office/drawing/2014/main" val="10000"/>
                  </a:ext>
                </a:extLst>
              </a:tr>
            </a:tbl>
          </a:graphicData>
        </a:graphic>
      </p:graphicFrame>
      <p:graphicFrame>
        <p:nvGraphicFramePr>
          <p:cNvPr id="10" name="Таблица 9">
            <a:extLst>
              <a:ext uri="{FF2B5EF4-FFF2-40B4-BE49-F238E27FC236}">
                <a16:creationId xmlns:a16="http://schemas.microsoft.com/office/drawing/2014/main" id="{1AC8CD8D-EFB1-4A21-BEA7-919D240CFB34}"/>
              </a:ext>
            </a:extLst>
          </p:cNvPr>
          <p:cNvGraphicFramePr>
            <a:graphicFrameLocks noGrp="1"/>
          </p:cNvGraphicFramePr>
          <p:nvPr>
            <p:extLst>
              <p:ext uri="{D42A27DB-BD31-4B8C-83A1-F6EECF244321}">
                <p14:modId xmlns:p14="http://schemas.microsoft.com/office/powerpoint/2010/main" val="2414521132"/>
              </p:ext>
            </p:extLst>
          </p:nvPr>
        </p:nvGraphicFramePr>
        <p:xfrm>
          <a:off x="-12192" y="3616008"/>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spc="0" dirty="0">
                          <a:solidFill>
                            <a:schemeClr val="bg1"/>
                          </a:solidFill>
                          <a:latin typeface="Bahnschrift SemiCondensed" panose="020B0502040204020203" pitchFamily="34" charset="0"/>
                        </a:rPr>
                        <a:t>Задачи исследования</a:t>
                      </a:r>
                      <a:endParaRPr lang="ru-RU" sz="1200" b="0" spc="0" dirty="0">
                        <a:solidFill>
                          <a:schemeClr val="bg1"/>
                        </a:solidFill>
                        <a:latin typeface="Bahnschrift SemiCondensed" panose="020B0502040204020203" pitchFamily="34" charset="0"/>
                        <a:ea typeface="Source Sans Pro" panose="020B0503030403020204" pitchFamily="34" charset="0"/>
                        <a:cs typeface="Calibri Light" panose="020F0302020204030204" pitchFamily="34" charset="0"/>
                      </a:endParaRP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976D"/>
                    </a:solidFill>
                  </a:tcPr>
                </a:tc>
                <a:extLst>
                  <a:ext uri="{0D108BD9-81ED-4DB2-BD59-A6C34878D82A}">
                    <a16:rowId xmlns:a16="http://schemas.microsoft.com/office/drawing/2014/main" val="10000"/>
                  </a:ext>
                </a:extLst>
              </a:tr>
            </a:tbl>
          </a:graphicData>
        </a:graphic>
      </p:graphicFrame>
      <p:graphicFrame>
        <p:nvGraphicFramePr>
          <p:cNvPr id="12" name="Таблица 11">
            <a:extLst>
              <a:ext uri="{FF2B5EF4-FFF2-40B4-BE49-F238E27FC236}">
                <a16:creationId xmlns:a16="http://schemas.microsoft.com/office/drawing/2014/main" id="{87D3C6C3-187A-4FD5-836B-ABD8A03078D9}"/>
              </a:ext>
            </a:extLst>
          </p:cNvPr>
          <p:cNvGraphicFramePr>
            <a:graphicFrameLocks noGrp="1"/>
          </p:cNvGraphicFramePr>
          <p:nvPr>
            <p:extLst>
              <p:ext uri="{D42A27DB-BD31-4B8C-83A1-F6EECF244321}">
                <p14:modId xmlns:p14="http://schemas.microsoft.com/office/powerpoint/2010/main" val="3861626618"/>
              </p:ext>
            </p:extLst>
          </p:nvPr>
        </p:nvGraphicFramePr>
        <p:xfrm>
          <a:off x="0" y="5894300"/>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spc="0" dirty="0">
                          <a:solidFill>
                            <a:schemeClr val="bg1"/>
                          </a:solidFill>
                          <a:latin typeface="Bahnschrift SemiCondensed" panose="020B0502040204020203" pitchFamily="34" charset="0"/>
                        </a:rPr>
                        <a:t>Методы</a:t>
                      </a:r>
                      <a:endParaRPr lang="ru-RU" sz="1200" b="0" spc="0" dirty="0">
                        <a:solidFill>
                          <a:schemeClr val="bg1"/>
                        </a:solidFill>
                        <a:latin typeface="Bahnschrift SemiCondensed" panose="020B0502040204020203" pitchFamily="34" charset="0"/>
                        <a:ea typeface="Source Sans Pro" panose="020B0503030403020204" pitchFamily="34" charset="0"/>
                        <a:cs typeface="Calibri Light" panose="020F0302020204030204" pitchFamily="34" charset="0"/>
                      </a:endParaRP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7859"/>
                    </a:solidFill>
                  </a:tcPr>
                </a:tc>
                <a:extLst>
                  <a:ext uri="{0D108BD9-81ED-4DB2-BD59-A6C34878D82A}">
                    <a16:rowId xmlns:a16="http://schemas.microsoft.com/office/drawing/2014/main" val="10000"/>
                  </a:ext>
                </a:extLst>
              </a:tr>
            </a:tbl>
          </a:graphicData>
        </a:graphic>
      </p:graphicFrame>
      <p:sp>
        <p:nvSpPr>
          <p:cNvPr id="13" name="TextBox 12">
            <a:extLst>
              <a:ext uri="{FF2B5EF4-FFF2-40B4-BE49-F238E27FC236}">
                <a16:creationId xmlns:a16="http://schemas.microsoft.com/office/drawing/2014/main" id="{206F6E64-A077-4AE4-92B7-6A80F2F639C4}"/>
              </a:ext>
            </a:extLst>
          </p:cNvPr>
          <p:cNvSpPr txBox="1"/>
          <p:nvPr/>
        </p:nvSpPr>
        <p:spPr>
          <a:xfrm>
            <a:off x="347889" y="5442644"/>
            <a:ext cx="3578544" cy="246221"/>
          </a:xfrm>
          <a:prstGeom prst="rect">
            <a:avLst/>
          </a:prstGeom>
          <a:noFill/>
        </p:spPr>
        <p:txBody>
          <a:bodyPr wrap="none" lIns="0" tIns="0" rIns="0" bIns="0" rtlCol="0">
            <a:spAutoFit/>
          </a:bodyPr>
          <a:lstStyle/>
          <a:p>
            <a:r>
              <a:rPr lang="ru-RU" sz="1600" dirty="0">
                <a:solidFill>
                  <a:srgbClr val="E4976D"/>
                </a:solidFill>
                <a:latin typeface="Bahnschrift SemiCondensed" panose="020B0502040204020203" pitchFamily="34" charset="0"/>
              </a:rPr>
              <a:t>Целевая группа: </a:t>
            </a:r>
            <a:r>
              <a:rPr lang="ru-RU" sz="1050" spc="-5" dirty="0">
                <a:latin typeface="Bahnschrift" panose="020B0502040204020203" pitchFamily="34" charset="0"/>
                <a:ea typeface="Source Sans Pro" panose="020B0503030403020204" pitchFamily="34" charset="0"/>
                <a:cs typeface="Calibri Light" panose="020F0302020204030204" pitchFamily="34" charset="0"/>
              </a:rPr>
              <a:t>семьи с детьми в возрасте 6-17 лет</a:t>
            </a:r>
            <a:endParaRPr lang="ru-RU" dirty="0"/>
          </a:p>
        </p:txBody>
      </p:sp>
    </p:spTree>
    <p:extLst>
      <p:ext uri="{BB962C8B-B14F-4D97-AF65-F5344CB8AC3E}">
        <p14:creationId xmlns:p14="http://schemas.microsoft.com/office/powerpoint/2010/main" val="32019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BA32A5-2C40-4AB1-9B36-F542E3F1069B}"/>
              </a:ext>
            </a:extLst>
          </p:cNvPr>
          <p:cNvSpPr txBox="1">
            <a:spLocks/>
          </p:cNvSpPr>
          <p:nvPr/>
        </p:nvSpPr>
        <p:spPr>
          <a:xfrm>
            <a:off x="3536950" y="139700"/>
            <a:ext cx="29949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ru-RU" sz="1736" dirty="0">
                <a:solidFill>
                  <a:srgbClr val="BEBABB"/>
                </a:solidFill>
                <a:latin typeface="Bahnschrift SemiCondensed" panose="020B0502040204020203" pitchFamily="34" charset="0"/>
              </a:rPr>
              <a:t>Структура выборки опроса</a:t>
            </a:r>
          </a:p>
        </p:txBody>
      </p:sp>
      <p:sp>
        <p:nvSpPr>
          <p:cNvPr id="3" name="Прямоугольник 2">
            <a:extLst>
              <a:ext uri="{FF2B5EF4-FFF2-40B4-BE49-F238E27FC236}">
                <a16:creationId xmlns:a16="http://schemas.microsoft.com/office/drawing/2014/main" id="{C07375A3-B4B1-4855-83FB-DD176EBAF537}"/>
              </a:ext>
            </a:extLst>
          </p:cNvPr>
          <p:cNvSpPr/>
          <p:nvPr/>
        </p:nvSpPr>
        <p:spPr>
          <a:xfrm>
            <a:off x="0" y="312788"/>
            <a:ext cx="4079875"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6" name="TextBox 5">
            <a:extLst>
              <a:ext uri="{FF2B5EF4-FFF2-40B4-BE49-F238E27FC236}">
                <a16:creationId xmlns:a16="http://schemas.microsoft.com/office/drawing/2014/main" id="{A9A6BD03-66F1-478F-9DA5-EE4FEAF4BDCB}"/>
              </a:ext>
            </a:extLst>
          </p:cNvPr>
          <p:cNvSpPr txBox="1"/>
          <p:nvPr/>
        </p:nvSpPr>
        <p:spPr>
          <a:xfrm>
            <a:off x="343851" y="5474613"/>
            <a:ext cx="6180774"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Пол и возраст детей в семьях респондентов </a:t>
            </a:r>
            <a:r>
              <a:rPr lang="ru-RU" sz="1400" dirty="0">
                <a:solidFill>
                  <a:srgbClr val="BEBABB"/>
                </a:solidFill>
                <a:latin typeface="Bahnschrift SemiCondensed" panose="020B0502040204020203" pitchFamily="34" charset="0"/>
              </a:rPr>
              <a:t>(сумма больше 100%, так как в выборке присутствуют семьи с 2 и более детьми)</a:t>
            </a:r>
          </a:p>
        </p:txBody>
      </p:sp>
      <p:sp>
        <p:nvSpPr>
          <p:cNvPr id="7" name="TextBox 6">
            <a:extLst>
              <a:ext uri="{FF2B5EF4-FFF2-40B4-BE49-F238E27FC236}">
                <a16:creationId xmlns:a16="http://schemas.microsoft.com/office/drawing/2014/main" id="{BD12EABA-CB47-4600-BDDD-B69A21296D5C}"/>
              </a:ext>
            </a:extLst>
          </p:cNvPr>
          <p:cNvSpPr txBox="1"/>
          <p:nvPr/>
        </p:nvSpPr>
        <p:spPr>
          <a:xfrm>
            <a:off x="344549" y="1192758"/>
            <a:ext cx="6180076" cy="230897"/>
          </a:xfrm>
          <a:prstGeom prst="rect">
            <a:avLst/>
          </a:prstGeom>
          <a:noFill/>
        </p:spPr>
        <p:txBody>
          <a:bodyPr wrap="square" lIns="0" tIns="0" rIns="0" bIns="0" rtlCol="0">
            <a:spAutoFit/>
          </a:bodyPr>
          <a:lstStyle/>
          <a:p>
            <a:pPr>
              <a:lnSpc>
                <a:spcPct val="120000"/>
              </a:lnSpc>
            </a:pPr>
            <a:r>
              <a:rPr lang="ru-RU" sz="1400" dirty="0">
                <a:solidFill>
                  <a:schemeClr val="tx1">
                    <a:lumMod val="95000"/>
                    <a:lumOff val="5000"/>
                  </a:schemeClr>
                </a:solidFill>
                <a:latin typeface="Bahnschrift SemiCondensed" panose="020B0502040204020203" pitchFamily="34" charset="0"/>
              </a:rPr>
              <a:t>Пол и возраст респондента</a:t>
            </a:r>
            <a:endParaRPr lang="ru-RU" sz="1400" dirty="0">
              <a:solidFill>
                <a:srgbClr val="BEBABB"/>
              </a:solidFill>
              <a:latin typeface="Bahnschrift SemiCondensed" panose="020B0502040204020203" pitchFamily="34" charset="0"/>
            </a:endParaRPr>
          </a:p>
        </p:txBody>
      </p:sp>
      <p:sp>
        <p:nvSpPr>
          <p:cNvPr id="8" name="TextBox 7">
            <a:extLst>
              <a:ext uri="{FF2B5EF4-FFF2-40B4-BE49-F238E27FC236}">
                <a16:creationId xmlns:a16="http://schemas.microsoft.com/office/drawing/2014/main" id="{C3FC396F-0BF9-4AB5-9924-64C9ADEE9DAB}"/>
              </a:ext>
            </a:extLst>
          </p:cNvPr>
          <p:cNvSpPr txBox="1"/>
          <p:nvPr/>
        </p:nvSpPr>
        <p:spPr>
          <a:xfrm>
            <a:off x="333375" y="694283"/>
            <a:ext cx="5751451" cy="197939"/>
          </a:xfrm>
          <a:prstGeom prst="rect">
            <a:avLst/>
          </a:prstGeom>
          <a:noFill/>
        </p:spPr>
        <p:txBody>
          <a:bodyPr wrap="square" lIns="0" tIns="0" rIns="0" bIns="0" rtlCol="0">
            <a:spAutoFit/>
          </a:bodyPr>
          <a:lstStyle/>
          <a:p>
            <a:pPr>
              <a:lnSpc>
                <a:spcPct val="120000"/>
              </a:lnSpc>
            </a:pPr>
            <a:r>
              <a:rPr lang="ru-RU" sz="1200" dirty="0">
                <a:solidFill>
                  <a:srgbClr val="BEBABB"/>
                </a:solidFill>
                <a:latin typeface="Bahnschrift SemiCondensed" panose="020B0502040204020203" pitchFamily="34" charset="0"/>
              </a:rPr>
              <a:t>(% опрошенных, один ответ)</a:t>
            </a:r>
          </a:p>
        </p:txBody>
      </p:sp>
      <p:graphicFrame>
        <p:nvGraphicFramePr>
          <p:cNvPr id="9" name="Диаграмма 8">
            <a:extLst>
              <a:ext uri="{FF2B5EF4-FFF2-40B4-BE49-F238E27FC236}">
                <a16:creationId xmlns:a16="http://schemas.microsoft.com/office/drawing/2014/main" id="{8D74E92F-8ECE-468F-A89D-C1C9C7AFEF40}"/>
              </a:ext>
            </a:extLst>
          </p:cNvPr>
          <p:cNvGraphicFramePr/>
          <p:nvPr>
            <p:extLst>
              <p:ext uri="{D42A27DB-BD31-4B8C-83A1-F6EECF244321}">
                <p14:modId xmlns:p14="http://schemas.microsoft.com/office/powerpoint/2010/main" val="664514109"/>
              </p:ext>
            </p:extLst>
          </p:nvPr>
        </p:nvGraphicFramePr>
        <p:xfrm>
          <a:off x="333374" y="1558765"/>
          <a:ext cx="6191251" cy="6777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Диаграмма 9">
            <a:extLst>
              <a:ext uri="{FF2B5EF4-FFF2-40B4-BE49-F238E27FC236}">
                <a16:creationId xmlns:a16="http://schemas.microsoft.com/office/drawing/2014/main" id="{0A6EC0C3-8EBA-40D5-8599-588DB62F9E0B}"/>
              </a:ext>
            </a:extLst>
          </p:cNvPr>
          <p:cNvGraphicFramePr/>
          <p:nvPr>
            <p:extLst>
              <p:ext uri="{D42A27DB-BD31-4B8C-83A1-F6EECF244321}">
                <p14:modId xmlns:p14="http://schemas.microsoft.com/office/powerpoint/2010/main" val="2750263728"/>
              </p:ext>
            </p:extLst>
          </p:nvPr>
        </p:nvGraphicFramePr>
        <p:xfrm>
          <a:off x="333374" y="2525810"/>
          <a:ext cx="6191251" cy="6777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a:extLst>
              <a:ext uri="{FF2B5EF4-FFF2-40B4-BE49-F238E27FC236}">
                <a16:creationId xmlns:a16="http://schemas.microsoft.com/office/drawing/2014/main" id="{93DF1C6F-AE84-4933-965A-95CED0F37833}"/>
              </a:ext>
            </a:extLst>
          </p:cNvPr>
          <p:cNvGraphicFramePr/>
          <p:nvPr>
            <p:extLst>
              <p:ext uri="{D42A27DB-BD31-4B8C-83A1-F6EECF244321}">
                <p14:modId xmlns:p14="http://schemas.microsoft.com/office/powerpoint/2010/main" val="625344538"/>
              </p:ext>
            </p:extLst>
          </p:nvPr>
        </p:nvGraphicFramePr>
        <p:xfrm>
          <a:off x="296863" y="4179055"/>
          <a:ext cx="6227762" cy="747790"/>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18A802D0-91C3-432F-8F5A-6A01CB96D687}"/>
              </a:ext>
            </a:extLst>
          </p:cNvPr>
          <p:cNvSpPr txBox="1"/>
          <p:nvPr/>
        </p:nvSpPr>
        <p:spPr>
          <a:xfrm>
            <a:off x="344549" y="3847058"/>
            <a:ext cx="6180076" cy="230897"/>
          </a:xfrm>
          <a:prstGeom prst="rect">
            <a:avLst/>
          </a:prstGeom>
          <a:noFill/>
        </p:spPr>
        <p:txBody>
          <a:bodyPr wrap="square" lIns="0" tIns="0" rIns="0" bIns="0" rtlCol="0">
            <a:spAutoFit/>
          </a:bodyPr>
          <a:lstStyle/>
          <a:p>
            <a:pPr>
              <a:lnSpc>
                <a:spcPct val="120000"/>
              </a:lnSpc>
            </a:pPr>
            <a:r>
              <a:rPr lang="ru-RU" sz="1400" dirty="0">
                <a:solidFill>
                  <a:schemeClr val="tx1">
                    <a:lumMod val="95000"/>
                    <a:lumOff val="5000"/>
                  </a:schemeClr>
                </a:solidFill>
                <a:latin typeface="Bahnschrift SemiCondensed" panose="020B0502040204020203" pitchFamily="34" charset="0"/>
              </a:rPr>
              <a:t>Количество детей в семье респондента</a:t>
            </a:r>
            <a:endParaRPr lang="ru-RU" sz="1400" dirty="0">
              <a:solidFill>
                <a:srgbClr val="BEBABB"/>
              </a:solidFill>
              <a:latin typeface="Bahnschrift SemiCondensed" panose="020B0502040204020203" pitchFamily="34" charset="0"/>
            </a:endParaRPr>
          </a:p>
        </p:txBody>
      </p:sp>
      <p:graphicFrame>
        <p:nvGraphicFramePr>
          <p:cNvPr id="27" name="Диаграмма 26">
            <a:extLst>
              <a:ext uri="{FF2B5EF4-FFF2-40B4-BE49-F238E27FC236}">
                <a16:creationId xmlns:a16="http://schemas.microsoft.com/office/drawing/2014/main" id="{CBC31376-3675-405A-B507-C26A441F85B2}"/>
              </a:ext>
            </a:extLst>
          </p:cNvPr>
          <p:cNvGraphicFramePr/>
          <p:nvPr>
            <p:extLst>
              <p:ext uri="{D42A27DB-BD31-4B8C-83A1-F6EECF244321}">
                <p14:modId xmlns:p14="http://schemas.microsoft.com/office/powerpoint/2010/main" val="634835500"/>
              </p:ext>
            </p:extLst>
          </p:nvPr>
        </p:nvGraphicFramePr>
        <p:xfrm>
          <a:off x="323849" y="5977118"/>
          <a:ext cx="6991351" cy="234138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68062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extLst>
              <a:ext uri="{FF2B5EF4-FFF2-40B4-BE49-F238E27FC236}">
                <a16:creationId xmlns:a16="http://schemas.microsoft.com/office/drawing/2014/main" id="{0AC06D74-57B3-4161-AB4C-3E1332328F68}"/>
              </a:ext>
            </a:extLst>
          </p:cNvPr>
          <p:cNvSpPr/>
          <p:nvPr/>
        </p:nvSpPr>
        <p:spPr>
          <a:xfrm>
            <a:off x="0" y="7124700"/>
            <a:ext cx="6858000" cy="2019300"/>
          </a:xfrm>
          <a:prstGeom prst="rect">
            <a:avLst/>
          </a:prstGeom>
          <a:solidFill>
            <a:srgbClr val="BEBAB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1" name="Диаграмма 20">
            <a:extLst>
              <a:ext uri="{FF2B5EF4-FFF2-40B4-BE49-F238E27FC236}">
                <a16:creationId xmlns:a16="http://schemas.microsoft.com/office/drawing/2014/main" id="{79E0C44A-F49F-43D1-AEA2-1E6E42493593}"/>
              </a:ext>
            </a:extLst>
          </p:cNvPr>
          <p:cNvGraphicFramePr/>
          <p:nvPr>
            <p:extLst>
              <p:ext uri="{D42A27DB-BD31-4B8C-83A1-F6EECF244321}">
                <p14:modId xmlns:p14="http://schemas.microsoft.com/office/powerpoint/2010/main" val="2024102875"/>
              </p:ext>
            </p:extLst>
          </p:nvPr>
        </p:nvGraphicFramePr>
        <p:xfrm>
          <a:off x="333375" y="7507385"/>
          <a:ext cx="6191251" cy="1754090"/>
        </p:xfrm>
        <a:graphic>
          <a:graphicData uri="http://schemas.openxmlformats.org/drawingml/2006/chart">
            <c:chart xmlns:c="http://schemas.openxmlformats.org/drawingml/2006/chart" xmlns:r="http://schemas.openxmlformats.org/officeDocument/2006/relationships" r:id="rId2"/>
          </a:graphicData>
        </a:graphic>
      </p:graphicFrame>
      <p:sp>
        <p:nvSpPr>
          <p:cNvPr id="2" name="Заголовок 1">
            <a:extLst>
              <a:ext uri="{FF2B5EF4-FFF2-40B4-BE49-F238E27FC236}">
                <a16:creationId xmlns:a16="http://schemas.microsoft.com/office/drawing/2014/main" id="{0E6908E9-B344-4DEA-BEBD-3B9C24128492}"/>
              </a:ext>
            </a:extLst>
          </p:cNvPr>
          <p:cNvSpPr txBox="1">
            <a:spLocks/>
          </p:cNvSpPr>
          <p:nvPr/>
        </p:nvSpPr>
        <p:spPr>
          <a:xfrm>
            <a:off x="3536950" y="139700"/>
            <a:ext cx="29949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ru-RU" sz="1736" dirty="0">
                <a:solidFill>
                  <a:srgbClr val="BEBABB"/>
                </a:solidFill>
                <a:latin typeface="Bahnschrift SemiCondensed" panose="020B0502040204020203" pitchFamily="34" charset="0"/>
              </a:rPr>
              <a:t>Структура выборки опроса (1)</a:t>
            </a:r>
          </a:p>
        </p:txBody>
      </p:sp>
      <p:sp>
        <p:nvSpPr>
          <p:cNvPr id="3" name="Прямоугольник 2">
            <a:extLst>
              <a:ext uri="{FF2B5EF4-FFF2-40B4-BE49-F238E27FC236}">
                <a16:creationId xmlns:a16="http://schemas.microsoft.com/office/drawing/2014/main" id="{AC6BBE57-B77A-4268-8460-C12259C9226A}"/>
              </a:ext>
            </a:extLst>
          </p:cNvPr>
          <p:cNvSpPr/>
          <p:nvPr/>
        </p:nvSpPr>
        <p:spPr>
          <a:xfrm>
            <a:off x="1" y="312788"/>
            <a:ext cx="38226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7" name="Диаграмма 6">
            <a:extLst>
              <a:ext uri="{FF2B5EF4-FFF2-40B4-BE49-F238E27FC236}">
                <a16:creationId xmlns:a16="http://schemas.microsoft.com/office/drawing/2014/main" id="{1C62D90D-54B3-40ED-B2F1-4B3B5810FF27}"/>
              </a:ext>
            </a:extLst>
          </p:cNvPr>
          <p:cNvGraphicFramePr/>
          <p:nvPr>
            <p:extLst>
              <p:ext uri="{D42A27DB-BD31-4B8C-83A1-F6EECF244321}">
                <p14:modId xmlns:p14="http://schemas.microsoft.com/office/powerpoint/2010/main" val="4264609066"/>
              </p:ext>
            </p:extLst>
          </p:nvPr>
        </p:nvGraphicFramePr>
        <p:xfrm>
          <a:off x="180374" y="3094057"/>
          <a:ext cx="6956856" cy="144532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5986F29E-7DC4-40A3-B354-B2FB20152EEA}"/>
              </a:ext>
            </a:extLst>
          </p:cNvPr>
          <p:cNvSpPr txBox="1"/>
          <p:nvPr/>
        </p:nvSpPr>
        <p:spPr>
          <a:xfrm>
            <a:off x="344739" y="1184016"/>
            <a:ext cx="6217985" cy="215444"/>
          </a:xfrm>
          <a:prstGeom prst="rect">
            <a:avLst/>
          </a:prstGeom>
          <a:noFill/>
        </p:spPr>
        <p:txBody>
          <a:bodyPr wrap="square" lIns="0" tIns="0" rIns="0" bIns="0" rtlCol="0">
            <a:spAutoFit/>
          </a:bodyPr>
          <a:lstStyle>
            <a:defPPr>
              <a:defRPr lang="en-US"/>
            </a:defPPr>
            <a:lvl1pPr>
              <a:defRPr sz="1200" b="1">
                <a:solidFill>
                  <a:schemeClr val="tx1">
                    <a:lumMod val="85000"/>
                    <a:lumOff val="15000"/>
                  </a:schemeClr>
                </a:solidFill>
                <a:latin typeface="Montserrat" panose="00000500000000000000" pitchFamily="2" charset="-52"/>
                <a:cs typeface="Calibri Light" panose="020F0302020204030204" pitchFamily="34" charset="0"/>
              </a:defRPr>
            </a:lvl1pPr>
          </a:lstStyle>
          <a:p>
            <a:r>
              <a:rPr lang="ru-RU" sz="1400" dirty="0">
                <a:solidFill>
                  <a:schemeClr val="tx1">
                    <a:lumMod val="95000"/>
                    <a:lumOff val="5000"/>
                  </a:schemeClr>
                </a:solidFill>
                <a:latin typeface="Bahnschrift SemiCondensed" panose="020B0502040204020203" pitchFamily="34" charset="0"/>
                <a:cs typeface="+mn-cs"/>
              </a:rPr>
              <a:t>Занимались ли родители сегодняшних родителей спортом*?</a:t>
            </a:r>
          </a:p>
        </p:txBody>
      </p:sp>
      <p:graphicFrame>
        <p:nvGraphicFramePr>
          <p:cNvPr id="9" name="Диаграмма 8">
            <a:extLst>
              <a:ext uri="{FF2B5EF4-FFF2-40B4-BE49-F238E27FC236}">
                <a16:creationId xmlns:a16="http://schemas.microsoft.com/office/drawing/2014/main" id="{D0C14ADD-08E2-4B6E-B4FF-E9CC0CA80D0D}"/>
              </a:ext>
            </a:extLst>
          </p:cNvPr>
          <p:cNvGraphicFramePr/>
          <p:nvPr>
            <p:extLst>
              <p:ext uri="{D42A27DB-BD31-4B8C-83A1-F6EECF244321}">
                <p14:modId xmlns:p14="http://schemas.microsoft.com/office/powerpoint/2010/main" val="191216642"/>
              </p:ext>
            </p:extLst>
          </p:nvPr>
        </p:nvGraphicFramePr>
        <p:xfrm>
          <a:off x="196597" y="1379784"/>
          <a:ext cx="6265164" cy="11421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Диаграмма 10">
            <a:extLst>
              <a:ext uri="{FF2B5EF4-FFF2-40B4-BE49-F238E27FC236}">
                <a16:creationId xmlns:a16="http://schemas.microsoft.com/office/drawing/2014/main" id="{A5BF25FF-FB14-4BE5-A11C-B5C5C2299BCF}"/>
              </a:ext>
            </a:extLst>
          </p:cNvPr>
          <p:cNvGraphicFramePr/>
          <p:nvPr>
            <p:extLst>
              <p:ext uri="{D42A27DB-BD31-4B8C-83A1-F6EECF244321}">
                <p14:modId xmlns:p14="http://schemas.microsoft.com/office/powerpoint/2010/main" val="4109258990"/>
              </p:ext>
            </p:extLst>
          </p:nvPr>
        </p:nvGraphicFramePr>
        <p:xfrm>
          <a:off x="191039" y="5060950"/>
          <a:ext cx="6378035" cy="1685925"/>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C94E9B66-ED2B-487F-9E32-20175BC1BFBB}"/>
              </a:ext>
            </a:extLst>
          </p:cNvPr>
          <p:cNvSpPr txBox="1"/>
          <p:nvPr/>
        </p:nvSpPr>
        <p:spPr>
          <a:xfrm>
            <a:off x="333375" y="694283"/>
            <a:ext cx="5751451" cy="197939"/>
          </a:xfrm>
          <a:prstGeom prst="rect">
            <a:avLst/>
          </a:prstGeom>
          <a:noFill/>
        </p:spPr>
        <p:txBody>
          <a:bodyPr wrap="square" lIns="0" tIns="0" rIns="0" bIns="0" rtlCol="0">
            <a:spAutoFit/>
          </a:bodyPr>
          <a:lstStyle/>
          <a:p>
            <a:pPr>
              <a:lnSpc>
                <a:spcPct val="120000"/>
              </a:lnSpc>
            </a:pPr>
            <a:r>
              <a:rPr lang="ru-RU" sz="1200" dirty="0">
                <a:solidFill>
                  <a:srgbClr val="BEBABB"/>
                </a:solidFill>
                <a:latin typeface="Bahnschrift SemiCondensed" panose="020B0502040204020203" pitchFamily="34" charset="0"/>
              </a:rPr>
              <a:t>(% опрошенных, один ответ)</a:t>
            </a:r>
          </a:p>
        </p:txBody>
      </p:sp>
      <p:sp>
        <p:nvSpPr>
          <p:cNvPr id="18" name="TextBox 17">
            <a:extLst>
              <a:ext uri="{FF2B5EF4-FFF2-40B4-BE49-F238E27FC236}">
                <a16:creationId xmlns:a16="http://schemas.microsoft.com/office/drawing/2014/main" id="{BD053AD4-43E7-412E-9273-736D8641DD07}"/>
              </a:ext>
            </a:extLst>
          </p:cNvPr>
          <p:cNvSpPr txBox="1"/>
          <p:nvPr/>
        </p:nvSpPr>
        <p:spPr>
          <a:xfrm>
            <a:off x="349201" y="2905467"/>
            <a:ext cx="6217985" cy="215444"/>
          </a:xfrm>
          <a:prstGeom prst="rect">
            <a:avLst/>
          </a:prstGeom>
          <a:noFill/>
        </p:spPr>
        <p:txBody>
          <a:bodyPr wrap="square" lIns="0" tIns="0" rIns="0" bIns="0" rtlCol="0">
            <a:spAutoFit/>
          </a:bodyPr>
          <a:lstStyle>
            <a:defPPr>
              <a:defRPr lang="en-US"/>
            </a:defPPr>
            <a:lvl1pPr>
              <a:defRPr sz="1200" b="1">
                <a:solidFill>
                  <a:schemeClr val="tx1">
                    <a:lumMod val="85000"/>
                    <a:lumOff val="15000"/>
                  </a:schemeClr>
                </a:solidFill>
                <a:latin typeface="Montserrat" panose="00000500000000000000" pitchFamily="2" charset="-52"/>
                <a:cs typeface="Calibri Light" panose="020F0302020204030204" pitchFamily="34" charset="0"/>
              </a:defRPr>
            </a:lvl1pPr>
          </a:lstStyle>
          <a:p>
            <a:r>
              <a:rPr lang="ru-RU" sz="1400" dirty="0">
                <a:solidFill>
                  <a:schemeClr val="tx1">
                    <a:lumMod val="95000"/>
                    <a:lumOff val="5000"/>
                  </a:schemeClr>
                </a:solidFill>
                <a:latin typeface="Bahnschrift SemiCondensed" panose="020B0502040204020203" pitchFamily="34" charset="0"/>
                <a:cs typeface="+mn-cs"/>
              </a:rPr>
              <a:t>Занимаются ли спортом сегодняшние родители?</a:t>
            </a:r>
          </a:p>
        </p:txBody>
      </p:sp>
      <p:sp>
        <p:nvSpPr>
          <p:cNvPr id="19" name="TextBox 18">
            <a:extLst>
              <a:ext uri="{FF2B5EF4-FFF2-40B4-BE49-F238E27FC236}">
                <a16:creationId xmlns:a16="http://schemas.microsoft.com/office/drawing/2014/main" id="{F3CDC409-59F7-43C0-857A-6F21850620B4}"/>
              </a:ext>
            </a:extLst>
          </p:cNvPr>
          <p:cNvSpPr txBox="1"/>
          <p:nvPr/>
        </p:nvSpPr>
        <p:spPr>
          <a:xfrm>
            <a:off x="333375" y="4797767"/>
            <a:ext cx="6217985" cy="215444"/>
          </a:xfrm>
          <a:prstGeom prst="rect">
            <a:avLst/>
          </a:prstGeom>
          <a:noFill/>
        </p:spPr>
        <p:txBody>
          <a:bodyPr wrap="square" lIns="0" tIns="0" rIns="0" bIns="0" rtlCol="0">
            <a:spAutoFit/>
          </a:bodyPr>
          <a:lstStyle>
            <a:defPPr>
              <a:defRPr lang="en-US"/>
            </a:defPPr>
            <a:lvl1pPr>
              <a:defRPr sz="1200" b="1">
                <a:solidFill>
                  <a:schemeClr val="tx1">
                    <a:lumMod val="85000"/>
                    <a:lumOff val="15000"/>
                  </a:schemeClr>
                </a:solidFill>
                <a:latin typeface="Montserrat" panose="00000500000000000000" pitchFamily="2" charset="-52"/>
                <a:cs typeface="Calibri Light" panose="020F0302020204030204" pitchFamily="34" charset="0"/>
              </a:defRPr>
            </a:lvl1pPr>
          </a:lstStyle>
          <a:p>
            <a:r>
              <a:rPr lang="ru-RU" sz="1400" dirty="0">
                <a:solidFill>
                  <a:schemeClr val="tx1">
                    <a:lumMod val="95000"/>
                    <a:lumOff val="5000"/>
                  </a:schemeClr>
                </a:solidFill>
                <a:latin typeface="Bahnschrift SemiCondensed" panose="020B0502040204020203" pitchFamily="34" charset="0"/>
                <a:cs typeface="+mn-cs"/>
              </a:rPr>
              <a:t>Занимаются ли спортом дети? (оценка родителей)</a:t>
            </a:r>
          </a:p>
        </p:txBody>
      </p:sp>
      <p:sp>
        <p:nvSpPr>
          <p:cNvPr id="20" name="TextBox 19">
            <a:extLst>
              <a:ext uri="{FF2B5EF4-FFF2-40B4-BE49-F238E27FC236}">
                <a16:creationId xmlns:a16="http://schemas.microsoft.com/office/drawing/2014/main" id="{58961D1E-1407-44FD-A8F4-79B8C58D193A}"/>
              </a:ext>
            </a:extLst>
          </p:cNvPr>
          <p:cNvSpPr txBox="1"/>
          <p:nvPr/>
        </p:nvSpPr>
        <p:spPr>
          <a:xfrm>
            <a:off x="333375" y="7356817"/>
            <a:ext cx="6191250" cy="215444"/>
          </a:xfrm>
          <a:prstGeom prst="rect">
            <a:avLst/>
          </a:prstGeom>
          <a:noFill/>
        </p:spPr>
        <p:txBody>
          <a:bodyPr wrap="square" lIns="0" tIns="0" rIns="0" bIns="0" rtlCol="0">
            <a:spAutoFit/>
          </a:bodyPr>
          <a:lstStyle>
            <a:defPPr>
              <a:defRPr lang="en-US"/>
            </a:defPPr>
            <a:lvl1pPr>
              <a:defRPr sz="1200" b="1">
                <a:solidFill>
                  <a:schemeClr val="tx1">
                    <a:lumMod val="85000"/>
                    <a:lumOff val="15000"/>
                  </a:schemeClr>
                </a:solidFill>
                <a:latin typeface="Montserrat" panose="00000500000000000000" pitchFamily="2" charset="-52"/>
                <a:cs typeface="Calibri Light" panose="020F0302020204030204" pitchFamily="34" charset="0"/>
              </a:defRPr>
            </a:lvl1pPr>
          </a:lstStyle>
          <a:p>
            <a:r>
              <a:rPr lang="ru-RU" sz="1400" dirty="0">
                <a:solidFill>
                  <a:schemeClr val="tx1">
                    <a:lumMod val="95000"/>
                    <a:lumOff val="5000"/>
                  </a:schemeClr>
                </a:solidFill>
                <a:latin typeface="Bahnschrift SemiCondensed" panose="020B0502040204020203" pitchFamily="34" charset="0"/>
                <a:cs typeface="+mn-cs"/>
              </a:rPr>
              <a:t>Занимаются ли сегодняшние родители и</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400" dirty="0">
                <a:solidFill>
                  <a:schemeClr val="tx1">
                    <a:lumMod val="95000"/>
                    <a:lumOff val="5000"/>
                  </a:schemeClr>
                </a:solidFill>
                <a:latin typeface="Bahnschrift SemiCondensed" panose="020B0502040204020203" pitchFamily="34" charset="0"/>
                <a:cs typeface="+mn-cs"/>
              </a:rPr>
              <a:t>дети вместе?</a:t>
            </a:r>
          </a:p>
        </p:txBody>
      </p:sp>
      <p:sp>
        <p:nvSpPr>
          <p:cNvPr id="23" name="TextBox 22">
            <a:extLst>
              <a:ext uri="{FF2B5EF4-FFF2-40B4-BE49-F238E27FC236}">
                <a16:creationId xmlns:a16="http://schemas.microsoft.com/office/drawing/2014/main" id="{28C11628-4CB9-4133-B9E4-6357EFAA2196}"/>
              </a:ext>
            </a:extLst>
          </p:cNvPr>
          <p:cNvSpPr txBox="1"/>
          <p:nvPr/>
        </p:nvSpPr>
        <p:spPr>
          <a:xfrm>
            <a:off x="239713" y="8807798"/>
            <a:ext cx="3813544" cy="246221"/>
          </a:xfrm>
          <a:prstGeom prst="rect">
            <a:avLst/>
          </a:prstGeom>
          <a:noFill/>
        </p:spPr>
        <p:txBody>
          <a:bodyPr wrap="none" rtlCol="0">
            <a:spAutoFit/>
          </a:bodyPr>
          <a:lstStyle/>
          <a:p>
            <a:r>
              <a:rPr lang="ru-RU" sz="1000" dirty="0">
                <a:solidFill>
                  <a:schemeClr val="tx1">
                    <a:lumMod val="50000"/>
                    <a:lumOff val="50000"/>
                  </a:schemeClr>
                </a:solidFill>
                <a:latin typeface="Bahnschrift" panose="020B0502040204020203" pitchFamily="34" charset="0"/>
              </a:rPr>
              <a:t>*</a:t>
            </a:r>
            <a:r>
              <a:rPr lang="ru-RU" sz="1000" spc="-5" dirty="0">
                <a:solidFill>
                  <a:schemeClr val="tx1">
                    <a:lumMod val="50000"/>
                    <a:lumOff val="50000"/>
                  </a:schemeClr>
                </a:solidFill>
                <a:latin typeface="Bahnschrift" panose="020B0502040204020203" pitchFamily="34" charset="0"/>
                <a:ea typeface="Source Sans Pro" panose="020B0503030403020204" pitchFamily="34" charset="0"/>
                <a:cs typeface="Calibri Light" panose="020F0302020204030204" pitchFamily="34" charset="0"/>
              </a:rPr>
              <a:t>Полные формулировки вопросов приводятся в приложении </a:t>
            </a:r>
          </a:p>
        </p:txBody>
      </p:sp>
    </p:spTree>
    <p:extLst>
      <p:ext uri="{BB962C8B-B14F-4D97-AF65-F5344CB8AC3E}">
        <p14:creationId xmlns:p14="http://schemas.microsoft.com/office/powerpoint/2010/main" val="2693701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6000" b="-3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4087B8-AEFB-4179-A6F1-D11F88313358}"/>
              </a:ext>
            </a:extLst>
          </p:cNvPr>
          <p:cNvSpPr txBox="1"/>
          <p:nvPr/>
        </p:nvSpPr>
        <p:spPr>
          <a:xfrm>
            <a:off x="345568" y="7118096"/>
            <a:ext cx="6179058" cy="1046440"/>
          </a:xfrm>
          <a:prstGeom prst="rect">
            <a:avLst/>
          </a:prstGeom>
          <a:noFill/>
        </p:spPr>
        <p:txBody>
          <a:bodyPr wrap="square" lIns="0" tIns="0" rIns="0" bIns="0" rtlCol="0">
            <a:spAutoFit/>
          </a:bodyPr>
          <a:lstStyle>
            <a:defPPr>
              <a:defRPr lang="en-US"/>
            </a:defPPr>
            <a:lvl1pPr>
              <a:lnSpc>
                <a:spcPct val="120000"/>
              </a:lnSpc>
              <a:defRPr sz="1400">
                <a:solidFill>
                  <a:schemeClr val="tx1">
                    <a:lumMod val="95000"/>
                    <a:lumOff val="5000"/>
                  </a:schemeClr>
                </a:solidFill>
                <a:latin typeface="Bahnschrift SemiCondensed" panose="020B0502040204020203" pitchFamily="34" charset="0"/>
              </a:defRPr>
            </a:lvl1pPr>
          </a:lstStyle>
          <a:p>
            <a:pPr>
              <a:lnSpc>
                <a:spcPct val="100000"/>
              </a:lnSpc>
            </a:pPr>
            <a:r>
              <a:rPr lang="ru-RU" sz="4000" dirty="0">
                <a:solidFill>
                  <a:schemeClr val="bg1"/>
                </a:solidFill>
              </a:rPr>
              <a:t>Семейный досуг и спорт: </a:t>
            </a:r>
            <a:r>
              <a:rPr lang="ru-RU" sz="2800" dirty="0">
                <a:solidFill>
                  <a:schemeClr val="bg1"/>
                </a:solidFill>
              </a:rPr>
              <a:t>от</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a:solidFill>
                  <a:schemeClr val="bg1"/>
                </a:solidFill>
              </a:rPr>
              <a:t>воспитания к совместным проектам</a:t>
            </a:r>
            <a:endParaRPr lang="ru-RU" sz="4000" dirty="0">
              <a:solidFill>
                <a:schemeClr val="bg1"/>
              </a:solidFill>
            </a:endParaRPr>
          </a:p>
        </p:txBody>
      </p:sp>
    </p:spTree>
    <p:extLst>
      <p:ext uri="{BB962C8B-B14F-4D97-AF65-F5344CB8AC3E}">
        <p14:creationId xmlns:p14="http://schemas.microsoft.com/office/powerpoint/2010/main" val="1833748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BA32A5-2C40-4AB1-9B36-F542E3F1069B}"/>
              </a:ext>
            </a:extLst>
          </p:cNvPr>
          <p:cNvSpPr txBox="1">
            <a:spLocks/>
          </p:cNvSpPr>
          <p:nvPr/>
        </p:nvSpPr>
        <p:spPr>
          <a:xfrm>
            <a:off x="3536950" y="139700"/>
            <a:ext cx="29949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ru-RU" sz="1736" dirty="0">
                <a:solidFill>
                  <a:srgbClr val="BEBABB"/>
                </a:solidFill>
                <a:latin typeface="Bahnschrift SemiCondensed" panose="020B0502040204020203" pitchFamily="34" charset="0"/>
              </a:rPr>
              <a:t>Структура семейного досуга</a:t>
            </a:r>
          </a:p>
        </p:txBody>
      </p:sp>
      <p:sp>
        <p:nvSpPr>
          <p:cNvPr id="3" name="Прямоугольник 2">
            <a:extLst>
              <a:ext uri="{FF2B5EF4-FFF2-40B4-BE49-F238E27FC236}">
                <a16:creationId xmlns:a16="http://schemas.microsoft.com/office/drawing/2014/main" id="{C07375A3-B4B1-4855-83FB-DD176EBAF537}"/>
              </a:ext>
            </a:extLst>
          </p:cNvPr>
          <p:cNvSpPr/>
          <p:nvPr/>
        </p:nvSpPr>
        <p:spPr>
          <a:xfrm>
            <a:off x="1" y="312788"/>
            <a:ext cx="3930650"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3" name="TextBox 12">
            <a:extLst>
              <a:ext uri="{FF2B5EF4-FFF2-40B4-BE49-F238E27FC236}">
                <a16:creationId xmlns:a16="http://schemas.microsoft.com/office/drawing/2014/main" id="{E8091335-40D9-4C9D-AACC-83F11948A370}"/>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Что вы делали вместе с детьми в последний месяц? </a:t>
            </a:r>
            <a:r>
              <a:rPr lang="ru-RU" sz="1400" dirty="0">
                <a:solidFill>
                  <a:srgbClr val="BEBABB"/>
                </a:solidFill>
                <a:latin typeface="Bahnschrift SemiCondensed" panose="020B0502040204020203" pitchFamily="34" charset="0"/>
              </a:rPr>
              <a:t>(% опрошенных, любое число ответов)</a:t>
            </a:r>
          </a:p>
        </p:txBody>
      </p:sp>
      <p:sp>
        <p:nvSpPr>
          <p:cNvPr id="14" name="TextBox 13">
            <a:extLst>
              <a:ext uri="{FF2B5EF4-FFF2-40B4-BE49-F238E27FC236}">
                <a16:creationId xmlns:a16="http://schemas.microsoft.com/office/drawing/2014/main" id="{E195BD24-9673-4E5B-BE08-FEB70CA9D63C}"/>
              </a:ext>
            </a:extLst>
          </p:cNvPr>
          <p:cNvSpPr txBox="1"/>
          <p:nvPr/>
        </p:nvSpPr>
        <p:spPr>
          <a:xfrm>
            <a:off x="338138" y="6729587"/>
            <a:ext cx="6181724" cy="1868160"/>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Наиболее распространены пассивные формы досуга – потребление развлекательного контента. Но изменение городской среды (появление парков, скверов) стимулирует активный отдых семей. А развитие индустрии развлечений вовлекает все больше семей в творческие занятия. У</a:t>
            </a:r>
            <a:r>
              <a:rPr lang="ru-RU" dirty="0">
                <a:latin typeface="Times New Roman" panose="02020603050405020304" pitchFamily="18" charset="0"/>
                <a:cs typeface="Times New Roman" panose="02020603050405020304" pitchFamily="18" charset="0"/>
              </a:rPr>
              <a:t> </a:t>
            </a:r>
            <a:r>
              <a:rPr lang="ru-RU" dirty="0"/>
              <a:t>родителей есть стремление к совместным содержательным занятиям – и они быстро реагируют на новые предложения, если форматы доступны с финансовой и</a:t>
            </a:r>
            <a:r>
              <a:rPr lang="ru-RU" dirty="0">
                <a:latin typeface="Times New Roman" panose="02020603050405020304" pitchFamily="18" charset="0"/>
                <a:cs typeface="Times New Roman" panose="02020603050405020304" pitchFamily="18" charset="0"/>
              </a:rPr>
              <a:t> </a:t>
            </a:r>
            <a:r>
              <a:rPr lang="ru-RU" dirty="0"/>
              <a:t>временной точек зрения. </a:t>
            </a:r>
          </a:p>
          <a:p>
            <a:r>
              <a:rPr lang="ru-RU" dirty="0"/>
              <a:t>Интерес к совместным занятиям спортом / подвижным играм есть во всех возрастах родителей и детей (см. далее). </a:t>
            </a:r>
          </a:p>
          <a:p>
            <a:r>
              <a:rPr lang="ru-RU" dirty="0"/>
              <a:t>Семейный досуг – это и наиболее эффективное средство привлечения к спорту «неспортивной» аудитории.</a:t>
            </a:r>
          </a:p>
        </p:txBody>
      </p:sp>
      <p:graphicFrame>
        <p:nvGraphicFramePr>
          <p:cNvPr id="19" name="Диаграмма 18">
            <a:extLst>
              <a:ext uri="{FF2B5EF4-FFF2-40B4-BE49-F238E27FC236}">
                <a16:creationId xmlns:a16="http://schemas.microsoft.com/office/drawing/2014/main" id="{A0D7476D-30B7-4A48-A9E2-77A5891B8157}"/>
              </a:ext>
            </a:extLst>
          </p:cNvPr>
          <p:cNvGraphicFramePr/>
          <p:nvPr>
            <p:extLst>
              <p:ext uri="{D42A27DB-BD31-4B8C-83A1-F6EECF244321}">
                <p14:modId xmlns:p14="http://schemas.microsoft.com/office/powerpoint/2010/main" val="2117070895"/>
              </p:ext>
            </p:extLst>
          </p:nvPr>
        </p:nvGraphicFramePr>
        <p:xfrm>
          <a:off x="259233" y="1016556"/>
          <a:ext cx="6920042" cy="51647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0822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a:extLst>
              <a:ext uri="{FF2B5EF4-FFF2-40B4-BE49-F238E27FC236}">
                <a16:creationId xmlns:a16="http://schemas.microsoft.com/office/drawing/2014/main" id="{35BAFD66-5B04-FA26-053C-6173EEC36922}"/>
              </a:ext>
            </a:extLst>
          </p:cNvPr>
          <p:cNvGraphicFramePr/>
          <p:nvPr>
            <p:extLst>
              <p:ext uri="{D42A27DB-BD31-4B8C-83A1-F6EECF244321}">
                <p14:modId xmlns:p14="http://schemas.microsoft.com/office/powerpoint/2010/main" val="1344910369"/>
              </p:ext>
            </p:extLst>
          </p:nvPr>
        </p:nvGraphicFramePr>
        <p:xfrm>
          <a:off x="308991" y="1154182"/>
          <a:ext cx="6353937" cy="5566373"/>
        </p:xfrm>
        <a:graphic>
          <a:graphicData uri="http://schemas.openxmlformats.org/drawingml/2006/chart">
            <c:chart xmlns:c="http://schemas.openxmlformats.org/drawingml/2006/chart" xmlns:r="http://schemas.openxmlformats.org/officeDocument/2006/relationships" r:id="rId2"/>
          </a:graphicData>
        </a:graphic>
      </p:graphicFrame>
      <p:sp>
        <p:nvSpPr>
          <p:cNvPr id="13" name="Заголовок 1">
            <a:extLst>
              <a:ext uri="{FF2B5EF4-FFF2-40B4-BE49-F238E27FC236}">
                <a16:creationId xmlns:a16="http://schemas.microsoft.com/office/drawing/2014/main" id="{200A6456-2892-497F-BFB7-10198AB4407D}"/>
              </a:ext>
            </a:extLst>
          </p:cNvPr>
          <p:cNvSpPr txBox="1">
            <a:spLocks/>
          </p:cNvSpPr>
          <p:nvPr/>
        </p:nvSpPr>
        <p:spPr>
          <a:xfrm>
            <a:off x="1339850" y="139700"/>
            <a:ext cx="5192021" cy="378541"/>
          </a:xfrm>
          <a:prstGeom prst="rect">
            <a:avLst/>
          </a:prstGeom>
        </p:spPr>
        <p:txBody>
          <a:bodyPr vert="horz" lIns="0" tIns="0" rIns="0" bIns="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Структура семейного досуга в зависимости от возраста детей</a:t>
            </a:r>
          </a:p>
        </p:txBody>
      </p:sp>
      <p:sp>
        <p:nvSpPr>
          <p:cNvPr id="14" name="Прямоугольник 13">
            <a:extLst>
              <a:ext uri="{FF2B5EF4-FFF2-40B4-BE49-F238E27FC236}">
                <a16:creationId xmlns:a16="http://schemas.microsoft.com/office/drawing/2014/main" id="{B9A70B04-E4BD-4AA4-A85D-9466212C6A96}"/>
              </a:ext>
            </a:extLst>
          </p:cNvPr>
          <p:cNvSpPr/>
          <p:nvPr/>
        </p:nvSpPr>
        <p:spPr>
          <a:xfrm>
            <a:off x="0" y="312788"/>
            <a:ext cx="1362074"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5" name="TextBox 14">
            <a:extLst>
              <a:ext uri="{FF2B5EF4-FFF2-40B4-BE49-F238E27FC236}">
                <a16:creationId xmlns:a16="http://schemas.microsoft.com/office/drawing/2014/main" id="{C82C991D-304B-427D-9AA4-4BCD0DCECF94}"/>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Что вы делали вместе с детьми в последний месяц? </a:t>
            </a:r>
            <a:r>
              <a:rPr lang="ru-RU" sz="1400" dirty="0">
                <a:solidFill>
                  <a:srgbClr val="BEBABB"/>
                </a:solidFill>
                <a:latin typeface="Bahnschrift SemiCondensed" panose="020B0502040204020203" pitchFamily="34" charset="0"/>
              </a:rPr>
              <a:t>(% опрошенных, любое число ответов)</a:t>
            </a:r>
          </a:p>
        </p:txBody>
      </p:sp>
      <p:sp>
        <p:nvSpPr>
          <p:cNvPr id="16" name="TextBox 15">
            <a:extLst>
              <a:ext uri="{FF2B5EF4-FFF2-40B4-BE49-F238E27FC236}">
                <a16:creationId xmlns:a16="http://schemas.microsoft.com/office/drawing/2014/main" id="{11994FCF-5543-4DC2-B4A0-8D968E72788B}"/>
              </a:ext>
            </a:extLst>
          </p:cNvPr>
          <p:cNvSpPr txBox="1"/>
          <p:nvPr/>
        </p:nvSpPr>
        <p:spPr>
          <a:xfrm>
            <a:off x="342901" y="7008275"/>
            <a:ext cx="6181724" cy="1794349"/>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Чем младше дети, тем больше внимания родители уделяют активному и творческому досугу и в целом проводят времени вместе. Чем старше дети, тем важнее родителям развивать с ними партнерские, дружеские отношения, но тем меньше времени семьи проводят вместе. Родители отмечают дефицит форматов, которые позволяют вовлечь подростков. </a:t>
            </a:r>
          </a:p>
          <a:p>
            <a:r>
              <a:rPr lang="ru-RU" dirty="0"/>
              <a:t>Это справедливо и для спортивных занятий: подросток выходит из модели, в которой родитель ассистирует ему в спорте, ему самому все менее интересно проводить досуг с родителями в роли «опекаемого». Форматы для взрослых с подростками должны строиться на модели партнерства.</a:t>
            </a:r>
          </a:p>
        </p:txBody>
      </p:sp>
      <p:sp>
        <p:nvSpPr>
          <p:cNvPr id="2" name="TextBox 1">
            <a:extLst>
              <a:ext uri="{FF2B5EF4-FFF2-40B4-BE49-F238E27FC236}">
                <a16:creationId xmlns:a16="http://schemas.microsoft.com/office/drawing/2014/main" id="{D0305861-438A-7D7F-CDBD-A75A890784A2}"/>
              </a:ext>
            </a:extLst>
          </p:cNvPr>
          <p:cNvSpPr txBox="1"/>
          <p:nvPr/>
        </p:nvSpPr>
        <p:spPr>
          <a:xfrm>
            <a:off x="308991" y="6746665"/>
            <a:ext cx="6191249" cy="261610"/>
          </a:xfrm>
          <a:prstGeom prst="rect">
            <a:avLst/>
          </a:prstGeom>
          <a:noFill/>
        </p:spPr>
        <p:txBody>
          <a:bodyPr wrap="square">
            <a:spAutoFit/>
          </a:bodyPr>
          <a:lstStyle/>
          <a:p>
            <a:pPr algn="ctr">
              <a:defRPr lang="en-US" sz="1100" b="0" i="0" u="none" strike="noStrike" kern="1200" baseline="0">
                <a:solidFill>
                  <a:srgbClr val="BEBABB"/>
                </a:solidFill>
                <a:latin typeface="Bahnschrift" panose="020B0502040204020203" pitchFamily="34" charset="0"/>
                <a:ea typeface="+mn-ea"/>
                <a:cs typeface="+mn-cs"/>
              </a:defRPr>
            </a:pPr>
            <a:r>
              <a:rPr lang="ru-RU" sz="1050" dirty="0">
                <a:solidFill>
                  <a:srgbClr val="BEBABB"/>
                </a:solidFill>
                <a:latin typeface="Bahnschrift" panose="020B0502040204020203" pitchFamily="34" charset="0"/>
              </a:rPr>
              <a:t>Возраст детей</a:t>
            </a:r>
          </a:p>
        </p:txBody>
      </p:sp>
    </p:spTree>
    <p:extLst>
      <p:ext uri="{BB962C8B-B14F-4D97-AF65-F5344CB8AC3E}">
        <p14:creationId xmlns:p14="http://schemas.microsoft.com/office/powerpoint/2010/main" val="2546456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a:extLst>
              <a:ext uri="{FF2B5EF4-FFF2-40B4-BE49-F238E27FC236}">
                <a16:creationId xmlns:a16="http://schemas.microsoft.com/office/drawing/2014/main" id="{AE207F47-20A5-459A-802A-133E43326D7B}"/>
              </a:ext>
            </a:extLst>
          </p:cNvPr>
          <p:cNvSpPr/>
          <p:nvPr/>
        </p:nvSpPr>
        <p:spPr>
          <a:xfrm>
            <a:off x="0" y="7534656"/>
            <a:ext cx="6858000" cy="160934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Заголовок 1">
            <a:extLst>
              <a:ext uri="{FF2B5EF4-FFF2-40B4-BE49-F238E27FC236}">
                <a16:creationId xmlns:a16="http://schemas.microsoft.com/office/drawing/2014/main" id="{8305BC6F-CCDE-4E6F-A8C9-EE73E8CD200A}"/>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Структура семейного досуга. </a:t>
            </a:r>
            <a:r>
              <a:rPr lang="ru-RU" sz="1736" dirty="0" err="1">
                <a:solidFill>
                  <a:srgbClr val="BEBABB"/>
                </a:solidFill>
                <a:latin typeface="Bahnschrift SemiCondensed" panose="020B0502040204020203" pitchFamily="34" charset="0"/>
                <a:ea typeface="+mj-ea"/>
                <a:cs typeface="+mj-cs"/>
              </a:rPr>
              <a:t>Поколенческая</a:t>
            </a:r>
            <a:r>
              <a:rPr lang="ru-RU" sz="1736" dirty="0">
                <a:solidFill>
                  <a:srgbClr val="BEBABB"/>
                </a:solidFill>
                <a:latin typeface="Bahnschrift SemiCondensed" panose="020B0502040204020203" pitchFamily="34" charset="0"/>
                <a:ea typeface="+mj-ea"/>
                <a:cs typeface="+mj-cs"/>
              </a:rPr>
              <a:t> разница</a:t>
            </a:r>
          </a:p>
        </p:txBody>
      </p:sp>
      <p:sp>
        <p:nvSpPr>
          <p:cNvPr id="5" name="Прямоугольник 4">
            <a:extLst>
              <a:ext uri="{FF2B5EF4-FFF2-40B4-BE49-F238E27FC236}">
                <a16:creationId xmlns:a16="http://schemas.microsoft.com/office/drawing/2014/main" id="{B0CE50DE-AFBC-4669-8E1B-98F39125779F}"/>
              </a:ext>
            </a:extLst>
          </p:cNvPr>
          <p:cNvSpPr/>
          <p:nvPr/>
        </p:nvSpPr>
        <p:spPr>
          <a:xfrm>
            <a:off x="1" y="312788"/>
            <a:ext cx="168274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9" name="TextBox 8">
            <a:extLst>
              <a:ext uri="{FF2B5EF4-FFF2-40B4-BE49-F238E27FC236}">
                <a16:creationId xmlns:a16="http://schemas.microsoft.com/office/drawing/2014/main" id="{BE9D6328-0700-4650-A6EB-214211221C4A}"/>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Что вы делали вместе с детьми в последний месяц? </a:t>
            </a:r>
            <a:r>
              <a:rPr lang="ru-RU" sz="1400" dirty="0">
                <a:solidFill>
                  <a:srgbClr val="BEBABB"/>
                </a:solidFill>
                <a:latin typeface="Bahnschrift SemiCondensed" panose="020B0502040204020203" pitchFamily="34" charset="0"/>
              </a:rPr>
              <a:t>(% опрошенных, любое число ответов)</a:t>
            </a:r>
          </a:p>
        </p:txBody>
      </p:sp>
      <p:graphicFrame>
        <p:nvGraphicFramePr>
          <p:cNvPr id="10" name="Диаграмма 9">
            <a:extLst>
              <a:ext uri="{FF2B5EF4-FFF2-40B4-BE49-F238E27FC236}">
                <a16:creationId xmlns:a16="http://schemas.microsoft.com/office/drawing/2014/main" id="{79F11FB4-D1C8-404C-8D65-870F516FFE2A}"/>
              </a:ext>
            </a:extLst>
          </p:cNvPr>
          <p:cNvGraphicFramePr/>
          <p:nvPr>
            <p:extLst>
              <p:ext uri="{D42A27DB-BD31-4B8C-83A1-F6EECF244321}">
                <p14:modId xmlns:p14="http://schemas.microsoft.com/office/powerpoint/2010/main" val="2292625215"/>
              </p:ext>
            </p:extLst>
          </p:nvPr>
        </p:nvGraphicFramePr>
        <p:xfrm>
          <a:off x="333375" y="1025255"/>
          <a:ext cx="6652641" cy="5082937"/>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537A7363-2CBF-4CB8-BD56-E478FE748E85}"/>
              </a:ext>
            </a:extLst>
          </p:cNvPr>
          <p:cNvSpPr txBox="1"/>
          <p:nvPr/>
        </p:nvSpPr>
        <p:spPr>
          <a:xfrm>
            <a:off x="345568" y="7693385"/>
            <a:ext cx="6179058" cy="933471"/>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sz="1600" dirty="0">
                <a:solidFill>
                  <a:schemeClr val="tx1">
                    <a:lumMod val="95000"/>
                    <a:lumOff val="5000"/>
                  </a:schemeClr>
                </a:solidFill>
                <a:latin typeface="Bahnschrift SemiCondensed" panose="020B0502040204020203" pitchFamily="34" charset="0"/>
                <a:ea typeface="+mn-ea"/>
                <a:cs typeface="+mn-cs"/>
              </a:rPr>
              <a:t>В целом распространяется новый типаж родителей, которые более рефлексивно относятся к своей роли, осознанно планируют развитие ребенка и семейных отношений. это определяет долгосрочный запрос на услуги в сфере совместного развивающего досуга.</a:t>
            </a:r>
          </a:p>
        </p:txBody>
      </p:sp>
      <p:sp>
        <p:nvSpPr>
          <p:cNvPr id="14" name="TextBox 13">
            <a:extLst>
              <a:ext uri="{FF2B5EF4-FFF2-40B4-BE49-F238E27FC236}">
                <a16:creationId xmlns:a16="http://schemas.microsoft.com/office/drawing/2014/main" id="{6F0F11BE-EB45-4741-B4CB-33ACF3FE04FB}"/>
              </a:ext>
            </a:extLst>
          </p:cNvPr>
          <p:cNvSpPr txBox="1"/>
          <p:nvPr/>
        </p:nvSpPr>
        <p:spPr>
          <a:xfrm>
            <a:off x="345567" y="6441085"/>
            <a:ext cx="6179058" cy="996035"/>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dirty="0"/>
              <a:t>Чем моложе родители тем больше времени они уделяют активному досугу с детьми:</a:t>
            </a:r>
          </a:p>
          <a:p>
            <a:r>
              <a:rPr lang="ru-RU" dirty="0" err="1"/>
              <a:t>поколенческий</a:t>
            </a:r>
            <a:r>
              <a:rPr lang="ru-RU" dirty="0"/>
              <a:t> эффект – изменения в культуре родительства, большая ориентация на развитие детей;</a:t>
            </a:r>
          </a:p>
          <a:p>
            <a:r>
              <a:rPr lang="ru-RU" dirty="0"/>
              <a:t>эффект первого ребенка – у родителей выше требовательность к себе, больше желания дать ребенку максимум времени и развития</a:t>
            </a:r>
          </a:p>
        </p:txBody>
      </p:sp>
      <p:sp>
        <p:nvSpPr>
          <p:cNvPr id="18" name="TextBox 17">
            <a:extLst>
              <a:ext uri="{FF2B5EF4-FFF2-40B4-BE49-F238E27FC236}">
                <a16:creationId xmlns:a16="http://schemas.microsoft.com/office/drawing/2014/main" id="{7278071D-65BA-4651-9764-78921654A125}"/>
              </a:ext>
            </a:extLst>
          </p:cNvPr>
          <p:cNvSpPr txBox="1"/>
          <p:nvPr/>
        </p:nvSpPr>
        <p:spPr>
          <a:xfrm>
            <a:off x="333375" y="6047232"/>
            <a:ext cx="6191249" cy="261610"/>
          </a:xfrm>
          <a:prstGeom prst="rect">
            <a:avLst/>
          </a:prstGeom>
          <a:noFill/>
        </p:spPr>
        <p:txBody>
          <a:bodyPr wrap="square">
            <a:spAutoFit/>
          </a:bodyPr>
          <a:lstStyle/>
          <a:p>
            <a:pPr algn="ctr">
              <a:defRPr lang="en-US" sz="1100" b="0" i="0" u="none" strike="noStrike" kern="1200" baseline="0">
                <a:solidFill>
                  <a:srgbClr val="BEBABB"/>
                </a:solidFill>
                <a:latin typeface="Bahnschrift" panose="020B0502040204020203" pitchFamily="34" charset="0"/>
                <a:ea typeface="+mn-ea"/>
                <a:cs typeface="+mn-cs"/>
              </a:defRPr>
            </a:pPr>
            <a:r>
              <a:rPr lang="ru-RU" sz="1050" dirty="0">
                <a:solidFill>
                  <a:srgbClr val="BEBABB"/>
                </a:solidFill>
                <a:latin typeface="Bahnschrift" panose="020B0502040204020203" pitchFamily="34" charset="0"/>
              </a:rPr>
              <a:t>Возраст родителей</a:t>
            </a:r>
          </a:p>
        </p:txBody>
      </p:sp>
    </p:spTree>
    <p:extLst>
      <p:ext uri="{BB962C8B-B14F-4D97-AF65-F5344CB8AC3E}">
        <p14:creationId xmlns:p14="http://schemas.microsoft.com/office/powerpoint/2010/main" val="317426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a:extLst>
              <a:ext uri="{FF2B5EF4-FFF2-40B4-BE49-F238E27FC236}">
                <a16:creationId xmlns:a16="http://schemas.microsoft.com/office/drawing/2014/main" id="{C809C8E8-E6DF-4543-BC4A-5101D584E8F8}"/>
              </a:ext>
            </a:extLst>
          </p:cNvPr>
          <p:cNvSpPr/>
          <p:nvPr/>
        </p:nvSpPr>
        <p:spPr>
          <a:xfrm>
            <a:off x="3489325" y="5205032"/>
            <a:ext cx="309562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a:extLst>
              <a:ext uri="{FF2B5EF4-FFF2-40B4-BE49-F238E27FC236}">
                <a16:creationId xmlns:a16="http://schemas.microsoft.com/office/drawing/2014/main" id="{732FDD12-1B48-4317-A325-219B35D84145}"/>
              </a:ext>
            </a:extLst>
          </p:cNvPr>
          <p:cNvSpPr/>
          <p:nvPr/>
        </p:nvSpPr>
        <p:spPr>
          <a:xfrm>
            <a:off x="285750" y="5205032"/>
            <a:ext cx="309562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Заголовок 1">
            <a:extLst>
              <a:ext uri="{FF2B5EF4-FFF2-40B4-BE49-F238E27FC236}">
                <a16:creationId xmlns:a16="http://schemas.microsoft.com/office/drawing/2014/main" id="{82F7A169-8ADC-4E29-B6AB-EE9DB56267AC}"/>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Цели и ценности в семейном досуге</a:t>
            </a:r>
          </a:p>
        </p:txBody>
      </p:sp>
      <p:sp>
        <p:nvSpPr>
          <p:cNvPr id="5" name="Прямоугольник 4">
            <a:extLst>
              <a:ext uri="{FF2B5EF4-FFF2-40B4-BE49-F238E27FC236}">
                <a16:creationId xmlns:a16="http://schemas.microsoft.com/office/drawing/2014/main" id="{349413A4-91EF-4463-9389-BC797EDAFBE1}"/>
              </a:ext>
            </a:extLst>
          </p:cNvPr>
          <p:cNvSpPr/>
          <p:nvPr/>
        </p:nvSpPr>
        <p:spPr>
          <a:xfrm>
            <a:off x="1" y="312788"/>
            <a:ext cx="3233737"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8" name="Таблица 31">
            <a:extLst>
              <a:ext uri="{FF2B5EF4-FFF2-40B4-BE49-F238E27FC236}">
                <a16:creationId xmlns:a16="http://schemas.microsoft.com/office/drawing/2014/main" id="{BC420713-F392-43B9-B520-91203D837505}"/>
              </a:ext>
            </a:extLst>
          </p:cNvPr>
          <p:cNvGraphicFramePr>
            <a:graphicFrameLocks noGrp="1"/>
          </p:cNvGraphicFramePr>
          <p:nvPr>
            <p:extLst>
              <p:ext uri="{D42A27DB-BD31-4B8C-83A1-F6EECF244321}">
                <p14:modId xmlns:p14="http://schemas.microsoft.com/office/powerpoint/2010/main" val="1673941947"/>
              </p:ext>
            </p:extLst>
          </p:nvPr>
        </p:nvGraphicFramePr>
        <p:xfrm>
          <a:off x="323850" y="1499348"/>
          <a:ext cx="6200775" cy="3427353"/>
        </p:xfrm>
        <a:graphic>
          <a:graphicData uri="http://schemas.openxmlformats.org/drawingml/2006/table">
            <a:tbl>
              <a:tblPr firstRow="1" bandRow="1">
                <a:tableStyleId>{5C22544A-7EE6-4342-B048-85BDC9FD1C3A}</a:tableStyleId>
              </a:tblPr>
              <a:tblGrid>
                <a:gridCol w="2027992">
                  <a:extLst>
                    <a:ext uri="{9D8B030D-6E8A-4147-A177-3AD203B41FA5}">
                      <a16:colId xmlns:a16="http://schemas.microsoft.com/office/drawing/2014/main" val="1441611276"/>
                    </a:ext>
                  </a:extLst>
                </a:gridCol>
                <a:gridCol w="601621">
                  <a:extLst>
                    <a:ext uri="{9D8B030D-6E8A-4147-A177-3AD203B41FA5}">
                      <a16:colId xmlns:a16="http://schemas.microsoft.com/office/drawing/2014/main" val="16863691"/>
                    </a:ext>
                  </a:extLst>
                </a:gridCol>
                <a:gridCol w="609334">
                  <a:extLst>
                    <a:ext uri="{9D8B030D-6E8A-4147-A177-3AD203B41FA5}">
                      <a16:colId xmlns:a16="http://schemas.microsoft.com/office/drawing/2014/main" val="360950424"/>
                    </a:ext>
                  </a:extLst>
                </a:gridCol>
                <a:gridCol w="609334">
                  <a:extLst>
                    <a:ext uri="{9D8B030D-6E8A-4147-A177-3AD203B41FA5}">
                      <a16:colId xmlns:a16="http://schemas.microsoft.com/office/drawing/2014/main" val="62001805"/>
                    </a:ext>
                  </a:extLst>
                </a:gridCol>
                <a:gridCol w="601621">
                  <a:extLst>
                    <a:ext uri="{9D8B030D-6E8A-4147-A177-3AD203B41FA5}">
                      <a16:colId xmlns:a16="http://schemas.microsoft.com/office/drawing/2014/main" val="1052526918"/>
                    </a:ext>
                  </a:extLst>
                </a:gridCol>
                <a:gridCol w="570769">
                  <a:extLst>
                    <a:ext uri="{9D8B030D-6E8A-4147-A177-3AD203B41FA5}">
                      <a16:colId xmlns:a16="http://schemas.microsoft.com/office/drawing/2014/main" val="910007587"/>
                    </a:ext>
                  </a:extLst>
                </a:gridCol>
                <a:gridCol w="580084">
                  <a:extLst>
                    <a:ext uri="{9D8B030D-6E8A-4147-A177-3AD203B41FA5}">
                      <a16:colId xmlns:a16="http://schemas.microsoft.com/office/drawing/2014/main" val="1659898428"/>
                    </a:ext>
                  </a:extLst>
                </a:gridCol>
                <a:gridCol w="600020">
                  <a:extLst>
                    <a:ext uri="{9D8B030D-6E8A-4147-A177-3AD203B41FA5}">
                      <a16:colId xmlns:a16="http://schemas.microsoft.com/office/drawing/2014/main" val="1632754697"/>
                    </a:ext>
                  </a:extLst>
                </a:gridCol>
              </a:tblGrid>
              <a:tr h="520424">
                <a:tc>
                  <a:txBody>
                    <a:bodyPr/>
                    <a:lstStyle/>
                    <a:p>
                      <a:pPr rtl="0" fontAlgn="t">
                        <a:spcAft>
                          <a:spcPts val="600"/>
                        </a:spcAft>
                      </a:pPr>
                      <a:r>
                        <a:rPr lang="ru-RU" sz="1050" kern="1200" dirty="0">
                          <a:solidFill>
                            <a:schemeClr val="tx1">
                              <a:lumMod val="95000"/>
                              <a:lumOff val="5000"/>
                            </a:schemeClr>
                          </a:solidFill>
                          <a:latin typeface="Bahnschrift" panose="020B0502040204020203" pitchFamily="34" charset="0"/>
                          <a:ea typeface="+mn-ea"/>
                          <a:cs typeface="+mn-cs"/>
                        </a:rPr>
                        <a:t>Развитие у детей правильных ценностей, доброты, милосердия</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50</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51</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50</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46</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50</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57</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0071044"/>
                  </a:ext>
                </a:extLst>
              </a:tr>
              <a:tr h="497666">
                <a:tc>
                  <a:txBody>
                    <a:bodyPr/>
                    <a:lstStyle/>
                    <a:p>
                      <a:pPr rtl="0" fontAlgn="t">
                        <a:spcBef>
                          <a:spcPts val="1200"/>
                        </a:spcBef>
                        <a:spcAft>
                          <a:spcPts val="300"/>
                        </a:spcAft>
                      </a:pPr>
                      <a:r>
                        <a:rPr lang="ru-RU" sz="1050" kern="1200" dirty="0">
                          <a:solidFill>
                            <a:schemeClr val="tx1">
                              <a:lumMod val="95000"/>
                              <a:lumOff val="5000"/>
                            </a:schemeClr>
                          </a:solidFill>
                          <a:latin typeface="Bahnschrift" panose="020B0502040204020203" pitchFamily="34" charset="0"/>
                          <a:ea typeface="+mn-ea"/>
                          <a:cs typeface="+mn-cs"/>
                        </a:rPr>
                        <a:t>Укрепление наших отношений с детьми, дружбы с ними</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50</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BEBABB"/>
                          </a:solidFill>
                          <a:effectLst/>
                          <a:latin typeface="Bahnschrift SemiBold" panose="020B0502040204020203" pitchFamily="34" charset="0"/>
                        </a:rPr>
                        <a:t>42</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E4976D"/>
                          </a:solidFill>
                          <a:effectLst/>
                          <a:latin typeface="Bahnschrift SemiBold" panose="020B0502040204020203" pitchFamily="34" charset="0"/>
                        </a:rPr>
                        <a:t>56</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E4976D"/>
                          </a:solidFill>
                          <a:effectLst/>
                          <a:latin typeface="Bahnschrift SemiBold" panose="020B0502040204020203" pitchFamily="34" charset="0"/>
                        </a:rPr>
                        <a:t>58</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a:solidFill>
                            <a:schemeClr val="tx1"/>
                          </a:solidFill>
                          <a:effectLst/>
                          <a:latin typeface="Bahnschrift SemiBold" panose="020B0502040204020203" pitchFamily="34" charset="0"/>
                        </a:rPr>
                        <a:t>51</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50</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BEBABB"/>
                          </a:solidFill>
                          <a:effectLst/>
                          <a:latin typeface="Bahnschrift SemiBold" panose="020B0502040204020203" pitchFamily="34" charset="0"/>
                        </a:rPr>
                        <a:t>41</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5072130"/>
                  </a:ext>
                </a:extLst>
              </a:tr>
              <a:tr h="510627">
                <a:tc>
                  <a:txBody>
                    <a:bodyPr/>
                    <a:lstStyle/>
                    <a:p>
                      <a:pPr rtl="0" fontAlgn="t">
                        <a:spcAft>
                          <a:spcPts val="300"/>
                        </a:spcAft>
                      </a:pPr>
                      <a:r>
                        <a:rPr lang="ru-RU" sz="1050" kern="1200" dirty="0">
                          <a:solidFill>
                            <a:schemeClr val="tx1">
                              <a:lumMod val="95000"/>
                              <a:lumOff val="5000"/>
                            </a:schemeClr>
                          </a:solidFill>
                          <a:latin typeface="Bahnschrift" panose="020B0502040204020203" pitchFamily="34" charset="0"/>
                          <a:ea typeface="+mn-ea"/>
                          <a:cs typeface="+mn-cs"/>
                        </a:rPr>
                        <a:t>Интеллектуальное развитие, расширение кругозора</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47</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46</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47</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45</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43</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a:solidFill>
                            <a:schemeClr val="tx1"/>
                          </a:solidFill>
                          <a:effectLst/>
                          <a:latin typeface="Bahnschrift SemiBold" panose="020B0502040204020203" pitchFamily="34" charset="0"/>
                        </a:rPr>
                        <a:t>49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50</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4859920"/>
                  </a:ext>
                </a:extLst>
              </a:tr>
              <a:tr h="518160">
                <a:tc>
                  <a:txBody>
                    <a:bodyPr/>
                    <a:lstStyle/>
                    <a:p>
                      <a:pPr rtl="0" fontAlgn="t">
                        <a:spcAft>
                          <a:spcPts val="300"/>
                        </a:spcAft>
                      </a:pPr>
                      <a:r>
                        <a:rPr lang="ru-RU" sz="1050" kern="1200" dirty="0">
                          <a:solidFill>
                            <a:schemeClr val="tx1">
                              <a:lumMod val="95000"/>
                              <a:lumOff val="5000"/>
                            </a:schemeClr>
                          </a:solidFill>
                          <a:latin typeface="Bahnschrift" panose="020B0502040204020203" pitchFamily="34" charset="0"/>
                          <a:ea typeface="+mn-ea"/>
                          <a:cs typeface="+mn-cs"/>
                        </a:rPr>
                        <a:t>Чтобы всем членам семьи было интересно и весело проводить время</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44</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40</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46</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44</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45</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BEBABB"/>
                          </a:solidFill>
                          <a:effectLst/>
                          <a:latin typeface="Bahnschrift SemiBold" panose="020B0502040204020203" pitchFamily="34" charset="0"/>
                        </a:rPr>
                        <a:t>34</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9923314"/>
                  </a:ext>
                </a:extLst>
              </a:tr>
              <a:tr h="370840">
                <a:tc>
                  <a:txBody>
                    <a:bodyPr/>
                    <a:lstStyle/>
                    <a:p>
                      <a:pPr rtl="0" fontAlgn="t">
                        <a:spcAft>
                          <a:spcPts val="300"/>
                        </a:spcAft>
                      </a:pPr>
                      <a:r>
                        <a:rPr lang="ru-RU" sz="1050" kern="1200" dirty="0">
                          <a:solidFill>
                            <a:schemeClr val="tx1">
                              <a:lumMod val="95000"/>
                              <a:lumOff val="5000"/>
                            </a:schemeClr>
                          </a:solidFill>
                          <a:latin typeface="Bahnschrift" panose="020B0502040204020203" pitchFamily="34" charset="0"/>
                          <a:ea typeface="+mn-ea"/>
                          <a:cs typeface="+mn-cs"/>
                        </a:rPr>
                        <a:t>Укрепление здоровья</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41</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a:solidFill>
                            <a:schemeClr val="tx1"/>
                          </a:solidFill>
                          <a:effectLst/>
                          <a:latin typeface="Bahnschrift SemiBold" panose="020B0502040204020203" pitchFamily="34" charset="0"/>
                        </a:rPr>
                        <a:t>43</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36</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39</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E4976D"/>
                          </a:solidFill>
                          <a:effectLst/>
                          <a:latin typeface="Bahnschrift SemiBold" panose="020B0502040204020203" pitchFamily="34" charset="0"/>
                        </a:rPr>
                        <a:t>51</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924613"/>
                  </a:ext>
                </a:extLst>
              </a:tr>
              <a:tr h="490220">
                <a:tc>
                  <a:txBody>
                    <a:bodyPr/>
                    <a:lstStyle/>
                    <a:p>
                      <a:pPr rtl="0" fontAlgn="t">
                        <a:spcAft>
                          <a:spcPts val="300"/>
                        </a:spcAft>
                      </a:pPr>
                      <a:r>
                        <a:rPr lang="ru-RU" sz="1050" kern="1200" dirty="0">
                          <a:solidFill>
                            <a:schemeClr val="tx1">
                              <a:lumMod val="95000"/>
                              <a:lumOff val="5000"/>
                            </a:schemeClr>
                          </a:solidFill>
                          <a:latin typeface="Bahnschrift" panose="020B0502040204020203" pitchFamily="34" charset="0"/>
                          <a:ea typeface="+mn-ea"/>
                          <a:cs typeface="+mn-cs"/>
                        </a:rPr>
                        <a:t>Формирование у детей характера, стойкости, смелости и т.д.</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33</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E4976D"/>
                          </a:solidFill>
                          <a:effectLst/>
                          <a:latin typeface="Bahnschrift SemiBold" panose="020B0502040204020203" pitchFamily="34" charset="0"/>
                        </a:rPr>
                        <a:t>38</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28</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28</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32</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35</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34</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83513495"/>
                  </a:ext>
                </a:extLst>
              </a:tr>
              <a:tr h="370840">
                <a:tc>
                  <a:txBody>
                    <a:bodyPr/>
                    <a:lstStyle/>
                    <a:p>
                      <a:pPr rtl="0" fontAlgn="t">
                        <a:spcAft>
                          <a:spcPts val="300"/>
                        </a:spcAft>
                      </a:pPr>
                      <a:r>
                        <a:rPr lang="ru-RU" sz="1050" kern="1200" dirty="0">
                          <a:solidFill>
                            <a:schemeClr val="tx1">
                              <a:lumMod val="95000"/>
                              <a:lumOff val="5000"/>
                            </a:schemeClr>
                          </a:solidFill>
                          <a:latin typeface="Bahnschrift" panose="020B0502040204020203" pitchFamily="34" charset="0"/>
                          <a:ea typeface="+mn-ea"/>
                          <a:cs typeface="+mn-cs"/>
                        </a:rPr>
                        <a:t>Развитие навыков общения у</a:t>
                      </a:r>
                      <a:r>
                        <a:rPr lang="ru-RU" sz="105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ru-RU" sz="1050" kern="1200" dirty="0">
                          <a:solidFill>
                            <a:schemeClr val="tx1">
                              <a:lumMod val="95000"/>
                              <a:lumOff val="5000"/>
                            </a:schemeClr>
                          </a:solidFill>
                          <a:latin typeface="Bahnschrift" panose="020B0502040204020203" pitchFamily="34" charset="0"/>
                          <a:ea typeface="+mn-ea"/>
                          <a:cs typeface="+mn-cs"/>
                        </a:rPr>
                        <a:t>детей</a:t>
                      </a:r>
                    </a:p>
                  </a:txBody>
                  <a:tcPr marL="0" marR="72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dirty="0">
                          <a:solidFill>
                            <a:srgbClr val="776476"/>
                          </a:solidFill>
                          <a:effectLst/>
                          <a:latin typeface="Bahnschrift SemiBold" panose="020B0502040204020203" pitchFamily="34" charset="0"/>
                        </a:rPr>
                        <a:t>21</a:t>
                      </a:r>
                    </a:p>
                  </a:txBody>
                  <a:tcPr marL="22860" marR="22860" marT="36000" marB="3600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22</a:t>
                      </a:r>
                    </a:p>
                  </a:txBody>
                  <a:tcPr marL="22860" marR="22860" marT="36000" marB="3600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20</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26</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18</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20</a:t>
                      </a:r>
                    </a:p>
                  </a:txBody>
                  <a:tcPr marL="22860" marR="22860"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dirty="0">
                          <a:solidFill>
                            <a:schemeClr val="tx1"/>
                          </a:solidFill>
                          <a:effectLst/>
                          <a:latin typeface="Bahnschrift SemiBold" panose="020B0502040204020203" pitchFamily="34" charset="0"/>
                        </a:rPr>
                        <a:t>21</a:t>
                      </a:r>
                    </a:p>
                  </a:txBody>
                  <a:tcPr marL="22860" marR="22860" marT="36000" marB="3600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909677"/>
                  </a:ext>
                </a:extLst>
              </a:tr>
            </a:tbl>
          </a:graphicData>
        </a:graphic>
      </p:graphicFrame>
      <p:grpSp>
        <p:nvGrpSpPr>
          <p:cNvPr id="9" name="Группа 8">
            <a:extLst>
              <a:ext uri="{FF2B5EF4-FFF2-40B4-BE49-F238E27FC236}">
                <a16:creationId xmlns:a16="http://schemas.microsoft.com/office/drawing/2014/main" id="{B6ED8AA3-727A-4BA3-9083-E420715291D0}"/>
              </a:ext>
            </a:extLst>
          </p:cNvPr>
          <p:cNvGrpSpPr/>
          <p:nvPr/>
        </p:nvGrpSpPr>
        <p:grpSpPr>
          <a:xfrm>
            <a:off x="3078886" y="1251181"/>
            <a:ext cx="3451582" cy="267400"/>
            <a:chOff x="2498297" y="2339111"/>
            <a:chExt cx="3451582" cy="267400"/>
          </a:xfrm>
        </p:grpSpPr>
        <p:sp>
          <p:nvSpPr>
            <p:cNvPr id="10" name="TextBox 9">
              <a:extLst>
                <a:ext uri="{FF2B5EF4-FFF2-40B4-BE49-F238E27FC236}">
                  <a16:creationId xmlns:a16="http://schemas.microsoft.com/office/drawing/2014/main" id="{696B7164-F6A7-48B3-B967-C286699E88F2}"/>
                </a:ext>
              </a:extLst>
            </p:cNvPr>
            <p:cNvSpPr txBox="1"/>
            <p:nvPr/>
          </p:nvSpPr>
          <p:spPr>
            <a:xfrm>
              <a:off x="2498297" y="2339111"/>
              <a:ext cx="373380"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М</a:t>
              </a:r>
            </a:p>
          </p:txBody>
        </p:sp>
        <p:sp>
          <p:nvSpPr>
            <p:cNvPr id="11" name="TextBox 10">
              <a:extLst>
                <a:ext uri="{FF2B5EF4-FFF2-40B4-BE49-F238E27FC236}">
                  <a16:creationId xmlns:a16="http://schemas.microsoft.com/office/drawing/2014/main" id="{2431320B-D3AC-46A4-92E3-F13960FA689E}"/>
                </a:ext>
              </a:extLst>
            </p:cNvPr>
            <p:cNvSpPr txBox="1"/>
            <p:nvPr/>
          </p:nvSpPr>
          <p:spPr>
            <a:xfrm>
              <a:off x="3094210" y="2344901"/>
              <a:ext cx="373380"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Ж</a:t>
              </a:r>
            </a:p>
          </p:txBody>
        </p:sp>
        <p:sp>
          <p:nvSpPr>
            <p:cNvPr id="12" name="TextBox 11">
              <a:extLst>
                <a:ext uri="{FF2B5EF4-FFF2-40B4-BE49-F238E27FC236}">
                  <a16:creationId xmlns:a16="http://schemas.microsoft.com/office/drawing/2014/main" id="{EF28664D-1A4F-4D0A-8433-CDA4348410A2}"/>
                </a:ext>
              </a:extLst>
            </p:cNvPr>
            <p:cNvSpPr txBox="1"/>
            <p:nvPr/>
          </p:nvSpPr>
          <p:spPr>
            <a:xfrm>
              <a:off x="3583343" y="2341982"/>
              <a:ext cx="544819"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24-34</a:t>
              </a:r>
            </a:p>
          </p:txBody>
        </p:sp>
        <p:sp>
          <p:nvSpPr>
            <p:cNvPr id="13" name="TextBox 12">
              <a:extLst>
                <a:ext uri="{FF2B5EF4-FFF2-40B4-BE49-F238E27FC236}">
                  <a16:creationId xmlns:a16="http://schemas.microsoft.com/office/drawing/2014/main" id="{75D83A73-7CB8-406F-91E0-563AC32B0AF8}"/>
                </a:ext>
              </a:extLst>
            </p:cNvPr>
            <p:cNvSpPr txBox="1"/>
            <p:nvPr/>
          </p:nvSpPr>
          <p:spPr>
            <a:xfrm>
              <a:off x="4204435" y="2339111"/>
              <a:ext cx="560323"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35-44</a:t>
              </a:r>
            </a:p>
          </p:txBody>
        </p:sp>
        <p:sp>
          <p:nvSpPr>
            <p:cNvPr id="14" name="TextBox 13">
              <a:extLst>
                <a:ext uri="{FF2B5EF4-FFF2-40B4-BE49-F238E27FC236}">
                  <a16:creationId xmlns:a16="http://schemas.microsoft.com/office/drawing/2014/main" id="{E96EFF2E-E5DC-47DA-82EA-DE6DEB3D7898}"/>
                </a:ext>
              </a:extLst>
            </p:cNvPr>
            <p:cNvSpPr txBox="1"/>
            <p:nvPr/>
          </p:nvSpPr>
          <p:spPr>
            <a:xfrm>
              <a:off x="4762662" y="2339111"/>
              <a:ext cx="560323"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45-54</a:t>
              </a:r>
            </a:p>
          </p:txBody>
        </p:sp>
        <p:sp>
          <p:nvSpPr>
            <p:cNvPr id="15" name="TextBox 14">
              <a:extLst>
                <a:ext uri="{FF2B5EF4-FFF2-40B4-BE49-F238E27FC236}">
                  <a16:creationId xmlns:a16="http://schemas.microsoft.com/office/drawing/2014/main" id="{F9374EFE-2EDB-4E88-A2B7-7FAD1F0A0AFE}"/>
                </a:ext>
              </a:extLst>
            </p:cNvPr>
            <p:cNvSpPr txBox="1"/>
            <p:nvPr/>
          </p:nvSpPr>
          <p:spPr>
            <a:xfrm>
              <a:off x="5350045" y="2339111"/>
              <a:ext cx="599834" cy="261610"/>
            </a:xfrm>
            <a:prstGeom prst="rect">
              <a:avLst/>
            </a:prstGeom>
            <a:noFill/>
          </p:spPr>
          <p:txBody>
            <a:bodyPr wrap="square" rtlCol="0">
              <a:spAutoFit/>
            </a:bodyPr>
            <a:lstStyle/>
            <a:p>
              <a:pPr algn="ctr"/>
              <a:r>
                <a:rPr lang="ru-RU" sz="1050" dirty="0">
                  <a:solidFill>
                    <a:srgbClr val="BEBABB"/>
                  </a:solidFill>
                  <a:latin typeface="Bahnschrift" panose="020B0502040204020203" pitchFamily="34" charset="0"/>
                </a:rPr>
                <a:t>55-64</a:t>
              </a:r>
            </a:p>
          </p:txBody>
        </p:sp>
      </p:grpSp>
      <p:sp>
        <p:nvSpPr>
          <p:cNvPr id="17" name="TextBox 16">
            <a:extLst>
              <a:ext uri="{FF2B5EF4-FFF2-40B4-BE49-F238E27FC236}">
                <a16:creationId xmlns:a16="http://schemas.microsoft.com/office/drawing/2014/main" id="{48CD8E45-8264-4B76-A1B2-10A7926FA850}"/>
              </a:ext>
            </a:extLst>
          </p:cNvPr>
          <p:cNvSpPr txBox="1"/>
          <p:nvPr/>
        </p:nvSpPr>
        <p:spPr>
          <a:xfrm>
            <a:off x="342899" y="5355428"/>
            <a:ext cx="6181725" cy="1058326"/>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dirty="0">
                <a:ea typeface="+mn-ea"/>
                <a:cs typeface="+mn-cs"/>
              </a:rPr>
              <a:t>«Если мы идем на выставку или смотрим фильм, то затем, чтобы было потом что-то обсудить, узнать новое. Наверное, основная цель – это познавание чего-то нового» </a:t>
            </a:r>
          </a:p>
          <a:p>
            <a:pPr marL="0" indent="0" algn="r">
              <a:buNone/>
            </a:pPr>
            <a:r>
              <a:rPr lang="ru-RU" dirty="0">
                <a:ea typeface="+mn-ea"/>
                <a:cs typeface="+mn-cs"/>
              </a:rPr>
              <a:t>мужчина, Москва, 40 лет</a:t>
            </a:r>
          </a:p>
          <a:p>
            <a:pPr marL="0" indent="0">
              <a:buNone/>
            </a:pPr>
            <a:r>
              <a:rPr lang="ru-RU" dirty="0">
                <a:ea typeface="+mn-ea"/>
                <a:cs typeface="+mn-cs"/>
              </a:rPr>
              <a:t>«Как можно больше времени побыть с семьей, потому что у каждого свои интересы. Стараюсь сплачивать семью, иначе все разбегутся по разным углам» </a:t>
            </a:r>
          </a:p>
          <a:p>
            <a:pPr marL="0" indent="0" algn="r">
              <a:buNone/>
            </a:pPr>
            <a:r>
              <a:rPr lang="ru-RU" dirty="0">
                <a:ea typeface="+mn-ea"/>
                <a:cs typeface="+mn-cs"/>
              </a:rPr>
              <a:t>женщина, Москва</a:t>
            </a:r>
            <a:r>
              <a:rPr lang="ru-RU" dirty="0"/>
              <a:t>, 61 год</a:t>
            </a:r>
          </a:p>
        </p:txBody>
      </p:sp>
      <p:sp>
        <p:nvSpPr>
          <p:cNvPr id="18" name="TextBox 17">
            <a:extLst>
              <a:ext uri="{FF2B5EF4-FFF2-40B4-BE49-F238E27FC236}">
                <a16:creationId xmlns:a16="http://schemas.microsoft.com/office/drawing/2014/main" id="{D4D08893-D08E-4D06-824A-156FED68E3BB}"/>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Что наиболее важно при выборе вашего регулярного семейного досуга? </a:t>
            </a:r>
            <a:r>
              <a:rPr lang="ru-RU" sz="1400" dirty="0">
                <a:solidFill>
                  <a:srgbClr val="BEBABB"/>
                </a:solidFill>
                <a:latin typeface="Bahnschrift SemiCondensed" panose="020B0502040204020203" pitchFamily="34" charset="0"/>
              </a:rPr>
              <a:t>(% опрошенных, максимум 3 ответа)</a:t>
            </a:r>
          </a:p>
        </p:txBody>
      </p:sp>
      <p:sp>
        <p:nvSpPr>
          <p:cNvPr id="23" name="Прямоугольник 22">
            <a:extLst>
              <a:ext uri="{FF2B5EF4-FFF2-40B4-BE49-F238E27FC236}">
                <a16:creationId xmlns:a16="http://schemas.microsoft.com/office/drawing/2014/main" id="{D814F5AE-39FA-48DE-A61B-428B1D780F83}"/>
              </a:ext>
            </a:extLst>
          </p:cNvPr>
          <p:cNvSpPr/>
          <p:nvPr/>
        </p:nvSpPr>
        <p:spPr>
          <a:xfrm>
            <a:off x="0" y="6669024"/>
            <a:ext cx="6858000" cy="247497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68285CF2-67AD-4CCA-A200-E9E5C48EE4C0}"/>
              </a:ext>
            </a:extLst>
          </p:cNvPr>
          <p:cNvSpPr txBox="1"/>
          <p:nvPr/>
        </p:nvSpPr>
        <p:spPr>
          <a:xfrm>
            <a:off x="362737" y="7061824"/>
            <a:ext cx="6179058" cy="1689375"/>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rPr>
              <a:t>В целом новое поколение родителей (24-45 лет) более восприимчиво к новым идеям для досуга.</a:t>
            </a:r>
          </a:p>
          <a:p>
            <a:r>
              <a:rPr lang="ru-RU" sz="1600" spc="-5" dirty="0">
                <a:solidFill>
                  <a:schemeClr val="tx1">
                    <a:lumMod val="95000"/>
                    <a:lumOff val="5000"/>
                  </a:schemeClr>
                </a:solidFill>
                <a:latin typeface="Bahnschrift SemiCondensed" panose="020B0502040204020203" pitchFamily="34" charset="0"/>
              </a:rPr>
              <a:t>Чем моложе родители, тем больше ставка в совместном досуге на развитие отношений с детьми, модель партнерства. Чем старше – тем больше акцент на</a:t>
            </a:r>
            <a:r>
              <a:rPr lang="ru-RU" sz="1600"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spc="-5" dirty="0">
                <a:solidFill>
                  <a:schemeClr val="tx1">
                    <a:lumMod val="95000"/>
                    <a:lumOff val="5000"/>
                  </a:schemeClr>
                </a:solidFill>
                <a:latin typeface="Bahnschrift SemiCondensed" panose="020B0502040204020203" pitchFamily="34" charset="0"/>
              </a:rPr>
              <a:t>воспитательной роли родителя.</a:t>
            </a:r>
          </a:p>
        </p:txBody>
      </p:sp>
      <p:sp>
        <p:nvSpPr>
          <p:cNvPr id="25" name="Прямоугольник 24">
            <a:extLst>
              <a:ext uri="{FF2B5EF4-FFF2-40B4-BE49-F238E27FC236}">
                <a16:creationId xmlns:a16="http://schemas.microsoft.com/office/drawing/2014/main" id="{5CEF1856-C957-47D2-B9E2-7CE519ED2E59}"/>
              </a:ext>
            </a:extLst>
          </p:cNvPr>
          <p:cNvSpPr/>
          <p:nvPr/>
        </p:nvSpPr>
        <p:spPr>
          <a:xfrm>
            <a:off x="3496945" y="6416612"/>
            <a:ext cx="309562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a:extLst>
              <a:ext uri="{FF2B5EF4-FFF2-40B4-BE49-F238E27FC236}">
                <a16:creationId xmlns:a16="http://schemas.microsoft.com/office/drawing/2014/main" id="{E83D353A-0B20-4AEB-BF78-EB91A3061B2A}"/>
              </a:ext>
            </a:extLst>
          </p:cNvPr>
          <p:cNvSpPr/>
          <p:nvPr/>
        </p:nvSpPr>
        <p:spPr>
          <a:xfrm>
            <a:off x="293370" y="6416612"/>
            <a:ext cx="309562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58525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6000" b="-3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F4A2D36-A00E-4FF9-A891-D5A7FFC42E55}"/>
              </a:ext>
            </a:extLst>
          </p:cNvPr>
          <p:cNvSpPr txBox="1"/>
          <p:nvPr/>
        </p:nvSpPr>
        <p:spPr>
          <a:xfrm>
            <a:off x="345568" y="7630160"/>
            <a:ext cx="6179058" cy="615553"/>
          </a:xfrm>
          <a:prstGeom prst="rect">
            <a:avLst/>
          </a:prstGeom>
          <a:noFill/>
        </p:spPr>
        <p:txBody>
          <a:bodyPr wrap="square" lIns="0" tIns="0" rIns="0" bIns="0" rtlCol="0">
            <a:spAutoFit/>
          </a:bodyPr>
          <a:lstStyle>
            <a:defPPr>
              <a:defRPr lang="en-US"/>
            </a:defPPr>
            <a:lvl1pPr>
              <a:lnSpc>
                <a:spcPct val="120000"/>
              </a:lnSpc>
              <a:defRPr sz="1400">
                <a:solidFill>
                  <a:schemeClr val="tx1">
                    <a:lumMod val="95000"/>
                    <a:lumOff val="5000"/>
                  </a:schemeClr>
                </a:solidFill>
                <a:latin typeface="Bahnschrift SemiCondensed" panose="020B0502040204020203" pitchFamily="34" charset="0"/>
              </a:defRPr>
            </a:lvl1pPr>
          </a:lstStyle>
          <a:p>
            <a:pPr>
              <a:lnSpc>
                <a:spcPct val="100000"/>
              </a:lnSpc>
            </a:pPr>
            <a:r>
              <a:rPr lang="ru-RU" sz="4000" dirty="0">
                <a:solidFill>
                  <a:schemeClr val="bg1"/>
                </a:solidFill>
              </a:rPr>
              <a:t>Детский и семейный спорт</a:t>
            </a:r>
          </a:p>
        </p:txBody>
      </p:sp>
    </p:spTree>
    <p:extLst>
      <p:ext uri="{BB962C8B-B14F-4D97-AF65-F5344CB8AC3E}">
        <p14:creationId xmlns:p14="http://schemas.microsoft.com/office/powerpoint/2010/main" val="1841287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E02CABC-9319-431D-821C-7A39DB326E6A}"/>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Главная цель – гармоничное развитие</a:t>
            </a:r>
          </a:p>
        </p:txBody>
      </p:sp>
      <p:sp>
        <p:nvSpPr>
          <p:cNvPr id="5" name="Прямоугольник 4">
            <a:extLst>
              <a:ext uri="{FF2B5EF4-FFF2-40B4-BE49-F238E27FC236}">
                <a16:creationId xmlns:a16="http://schemas.microsoft.com/office/drawing/2014/main" id="{4DA0B998-2DAC-4127-A14F-86559B25D5AB}"/>
              </a:ext>
            </a:extLst>
          </p:cNvPr>
          <p:cNvSpPr/>
          <p:nvPr/>
        </p:nvSpPr>
        <p:spPr>
          <a:xfrm>
            <a:off x="1" y="312788"/>
            <a:ext cx="30860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6" name="TextBox 5">
            <a:extLst>
              <a:ext uri="{FF2B5EF4-FFF2-40B4-BE49-F238E27FC236}">
                <a16:creationId xmlns:a16="http://schemas.microsoft.com/office/drawing/2014/main" id="{AF8E0C39-982B-45EF-8380-C18C12C3240F}"/>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Какова, на ваш взгляд, основная цель спортивных занятий у ребенка? </a:t>
            </a:r>
            <a:r>
              <a:rPr lang="ru-RU" sz="1400" dirty="0">
                <a:solidFill>
                  <a:srgbClr val="BEBABB"/>
                </a:solidFill>
                <a:latin typeface="Bahnschrift SemiCondensed" panose="020B0502040204020203" pitchFamily="34" charset="0"/>
              </a:rPr>
              <a:t>(% опрошенных, максимум 3 ответа)</a:t>
            </a:r>
          </a:p>
        </p:txBody>
      </p:sp>
      <p:sp>
        <p:nvSpPr>
          <p:cNvPr id="8" name="TextBox 7">
            <a:extLst>
              <a:ext uri="{FF2B5EF4-FFF2-40B4-BE49-F238E27FC236}">
                <a16:creationId xmlns:a16="http://schemas.microsoft.com/office/drawing/2014/main" id="{134EE905-8D62-4086-A6D5-1865F4585BE9}"/>
              </a:ext>
            </a:extLst>
          </p:cNvPr>
          <p:cNvSpPr txBox="1"/>
          <p:nvPr/>
        </p:nvSpPr>
        <p:spPr>
          <a:xfrm>
            <a:off x="338773" y="4545992"/>
            <a:ext cx="6185851" cy="2200756"/>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Основной запрос родителей к спорту – здоровье и формирование личности ребенка. Спорт достижений занимает нишевое положение. Родителям важно, чтобы у ребенка был выбор – заниматься ради удовольствия и здоровья или достигать спортивных результатов.</a:t>
            </a:r>
          </a:p>
          <a:p>
            <a:r>
              <a:rPr lang="ru-RU" dirty="0"/>
              <a:t>Мотивация родителей и детей иногда может вступать в конфликт с задачами секций и мотивацией тренеров: спортивный результат и отсев </a:t>
            </a:r>
            <a:r>
              <a:rPr lang="en-US" dirty="0"/>
              <a:t>VS </a:t>
            </a:r>
            <a:r>
              <a:rPr lang="ru-RU" dirty="0"/>
              <a:t>гармоничное развитие для всех. </a:t>
            </a:r>
          </a:p>
          <a:p>
            <a:r>
              <a:rPr lang="ru-RU" dirty="0"/>
              <a:t>Образ детского спорта, в котором культивируются достижения и самоотдача может отталкивать часть семей. У родителей есть страхи травм, связанных с серьезным увлечением спортом, убеждение, что спорт достижений всегда вредит здоровью. Образ профессионального спортсмена, отдавшего жизнь достижениям, вызывает и уважение, и опасения: короткая карьера, сложности самореализации в других сферах, высокие риски «выбывания» в связи с проблемами со здоровьем. </a:t>
            </a:r>
          </a:p>
        </p:txBody>
      </p:sp>
      <p:graphicFrame>
        <p:nvGraphicFramePr>
          <p:cNvPr id="11" name="Таблица 31">
            <a:extLst>
              <a:ext uri="{FF2B5EF4-FFF2-40B4-BE49-F238E27FC236}">
                <a16:creationId xmlns:a16="http://schemas.microsoft.com/office/drawing/2014/main" id="{43F48755-14C0-435C-A871-3BCEA4681039}"/>
              </a:ext>
            </a:extLst>
          </p:cNvPr>
          <p:cNvGraphicFramePr>
            <a:graphicFrameLocks noGrp="1"/>
          </p:cNvGraphicFramePr>
          <p:nvPr>
            <p:extLst>
              <p:ext uri="{D42A27DB-BD31-4B8C-83A1-F6EECF244321}">
                <p14:modId xmlns:p14="http://schemas.microsoft.com/office/powerpoint/2010/main" val="3395507080"/>
              </p:ext>
            </p:extLst>
          </p:nvPr>
        </p:nvGraphicFramePr>
        <p:xfrm>
          <a:off x="333375" y="1379773"/>
          <a:ext cx="6203442" cy="2936195"/>
        </p:xfrm>
        <a:graphic>
          <a:graphicData uri="http://schemas.openxmlformats.org/drawingml/2006/table">
            <a:tbl>
              <a:tblPr firstRow="1" bandRow="1">
                <a:tableStyleId>{5C22544A-7EE6-4342-B048-85BDC9FD1C3A}</a:tableStyleId>
              </a:tblPr>
              <a:tblGrid>
                <a:gridCol w="2312289">
                  <a:extLst>
                    <a:ext uri="{9D8B030D-6E8A-4147-A177-3AD203B41FA5}">
                      <a16:colId xmlns:a16="http://schemas.microsoft.com/office/drawing/2014/main" val="1441611276"/>
                    </a:ext>
                  </a:extLst>
                </a:gridCol>
                <a:gridCol w="585267">
                  <a:extLst>
                    <a:ext uri="{9D8B030D-6E8A-4147-A177-3AD203B41FA5}">
                      <a16:colId xmlns:a16="http://schemas.microsoft.com/office/drawing/2014/main" val="16863691"/>
                    </a:ext>
                  </a:extLst>
                </a:gridCol>
                <a:gridCol w="671422">
                  <a:extLst>
                    <a:ext uri="{9D8B030D-6E8A-4147-A177-3AD203B41FA5}">
                      <a16:colId xmlns:a16="http://schemas.microsoft.com/office/drawing/2014/main" val="360950424"/>
                    </a:ext>
                  </a:extLst>
                </a:gridCol>
                <a:gridCol w="671422">
                  <a:extLst>
                    <a:ext uri="{9D8B030D-6E8A-4147-A177-3AD203B41FA5}">
                      <a16:colId xmlns:a16="http://schemas.microsoft.com/office/drawing/2014/main" val="62001805"/>
                    </a:ext>
                  </a:extLst>
                </a:gridCol>
                <a:gridCol w="662923">
                  <a:extLst>
                    <a:ext uri="{9D8B030D-6E8A-4147-A177-3AD203B41FA5}">
                      <a16:colId xmlns:a16="http://schemas.microsoft.com/office/drawing/2014/main" val="1052526918"/>
                    </a:ext>
                  </a:extLst>
                </a:gridCol>
                <a:gridCol w="628927">
                  <a:extLst>
                    <a:ext uri="{9D8B030D-6E8A-4147-A177-3AD203B41FA5}">
                      <a16:colId xmlns:a16="http://schemas.microsoft.com/office/drawing/2014/main" val="910007587"/>
                    </a:ext>
                  </a:extLst>
                </a:gridCol>
                <a:gridCol w="671192">
                  <a:extLst>
                    <a:ext uri="{9D8B030D-6E8A-4147-A177-3AD203B41FA5}">
                      <a16:colId xmlns:a16="http://schemas.microsoft.com/office/drawing/2014/main" val="1659898428"/>
                    </a:ext>
                  </a:extLst>
                </a:gridCol>
              </a:tblGrid>
              <a:tr h="546851">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Укрепление здоровья, гармоничное физическое развитие</a:t>
                      </a:r>
                    </a:p>
                  </a:txBody>
                  <a:tcPr marL="0" marR="36000" marT="0" marB="0" anchor="ctr">
                    <a:lnL w="12700" cmpd="sng">
                      <a:noFill/>
                    </a:lnL>
                    <a:lnR w="19050" cap="flat" cmpd="sng" algn="ctr">
                      <a:solidFill>
                        <a:srgbClr val="776476"/>
                      </a:solidFill>
                      <a:prstDash val="solid"/>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77</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78</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77</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r>
                        <a:rPr lang="ru-RU" sz="1200" b="0" kern="1200" dirty="0">
                          <a:solidFill>
                            <a:schemeClr val="tx1"/>
                          </a:solidFill>
                          <a:effectLst/>
                          <a:latin typeface="Bahnschrift SemiBold" panose="020B0502040204020203" pitchFamily="34" charset="0"/>
                          <a:ea typeface="+mn-ea"/>
                          <a:cs typeface="+mn-cs"/>
                        </a:rPr>
                        <a:t>74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r>
                        <a:rPr lang="ru-RU" sz="1200" b="0" kern="1200" dirty="0">
                          <a:solidFill>
                            <a:schemeClr val="tx1"/>
                          </a:solidFill>
                          <a:effectLst/>
                          <a:latin typeface="Bahnschrift SemiBold" panose="020B0502040204020203" pitchFamily="34" charset="0"/>
                          <a:ea typeface="+mn-ea"/>
                          <a:cs typeface="+mn-cs"/>
                        </a:rPr>
                        <a:t>79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r>
                        <a:rPr lang="ru-RU" sz="1200" b="0" kern="1200" dirty="0">
                          <a:solidFill>
                            <a:schemeClr val="tx1"/>
                          </a:solidFill>
                          <a:effectLst/>
                          <a:latin typeface="Bahnschrift SemiBold" panose="020B0502040204020203" pitchFamily="34" charset="0"/>
                          <a:ea typeface="+mn-ea"/>
                          <a:cs typeface="+mn-cs"/>
                        </a:rPr>
                        <a:t>77</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0071044"/>
                  </a:ext>
                </a:extLst>
              </a:tr>
              <a:tr h="364569">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Формирование характера, силы воли, стойкости</a:t>
                      </a: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55</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E4976D"/>
                          </a:solidFill>
                          <a:effectLst/>
                          <a:latin typeface="Bahnschrift SemiBold" panose="020B0502040204020203" pitchFamily="34" charset="0"/>
                          <a:ea typeface="+mn-ea"/>
                          <a:cs typeface="+mn-cs"/>
                        </a:rPr>
                        <a:t>61</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48</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55</a:t>
                      </a:r>
                    </a:p>
                  </a:txBody>
                  <a:tcPr marL="9525" marR="9525" marT="36000" marB="3600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56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54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5072130"/>
                  </a:ext>
                </a:extLst>
              </a:tr>
              <a:tr h="364569">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Эмоциональное развитие, уверенность в себе</a:t>
                      </a: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42</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41</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42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45</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39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38</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4859920"/>
                  </a:ext>
                </a:extLst>
              </a:tr>
              <a:tr h="546851">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Занять время, отвлечь от</a:t>
                      </a:r>
                      <a:r>
                        <a:rPr lang="ru-RU" sz="1050" b="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ru-RU" sz="1050" b="0" kern="1200" dirty="0">
                          <a:solidFill>
                            <a:schemeClr val="tx1">
                              <a:lumMod val="95000"/>
                              <a:lumOff val="5000"/>
                            </a:schemeClr>
                          </a:solidFill>
                          <a:latin typeface="Bahnschrift" panose="020B0502040204020203" pitchFamily="34" charset="0"/>
                          <a:ea typeface="+mn-ea"/>
                          <a:cs typeface="+mn-cs"/>
                        </a:rPr>
                        <a:t>бесполезного или вредного досуга</a:t>
                      </a: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a:solidFill>
                            <a:srgbClr val="776476"/>
                          </a:solidFill>
                          <a:effectLst/>
                          <a:latin typeface="Bahnschrift SemiBold" panose="020B0502040204020203" pitchFamily="34" charset="0"/>
                          <a:ea typeface="+mn-ea"/>
                          <a:cs typeface="+mn-cs"/>
                        </a:rPr>
                        <a:t>30</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29</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31</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31</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30</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9923314"/>
                  </a:ext>
                </a:extLst>
              </a:tr>
              <a:tr h="243981">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Получение удовольствия, игра</a:t>
                      </a: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26</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23</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27</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924613"/>
                  </a:ext>
                </a:extLst>
              </a:tr>
              <a:tr h="322523">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Общение со сверстниками</a:t>
                      </a: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21</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20</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23</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21</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83513495"/>
                  </a:ext>
                </a:extLst>
              </a:tr>
              <a:tr h="546851">
                <a:tc>
                  <a:txBody>
                    <a:bodyPr/>
                    <a:lstStyle/>
                    <a:p>
                      <a:pPr marL="0" algn="l" defTabSz="685800" rtl="0" eaLnBrk="1" fontAlgn="t" latinLnBrk="0" hangingPunct="1">
                        <a:spcAft>
                          <a:spcPts val="600"/>
                        </a:spcAft>
                      </a:pPr>
                      <a:r>
                        <a:rPr lang="ru-RU" sz="1050" b="0" kern="1200" dirty="0">
                          <a:solidFill>
                            <a:schemeClr val="tx1">
                              <a:lumMod val="95000"/>
                              <a:lumOff val="5000"/>
                            </a:schemeClr>
                          </a:solidFill>
                          <a:latin typeface="Bahnschrift" panose="020B0502040204020203" pitchFamily="34" charset="0"/>
                          <a:ea typeface="+mn-ea"/>
                          <a:cs typeface="+mn-cs"/>
                        </a:rPr>
                        <a:t>Достижение спортивных результатов, развитие </a:t>
                      </a:r>
                      <a:r>
                        <a:rPr lang="ru-RU" sz="1050" b="0" kern="1200">
                          <a:solidFill>
                            <a:schemeClr val="tx1">
                              <a:lumMod val="95000"/>
                              <a:lumOff val="5000"/>
                            </a:schemeClr>
                          </a:solidFill>
                          <a:latin typeface="Bahnschrift" panose="020B0502040204020203" pitchFamily="34" charset="0"/>
                          <a:ea typeface="+mn-ea"/>
                          <a:cs typeface="+mn-cs"/>
                        </a:rPr>
                        <a:t>таланта в</a:t>
                      </a:r>
                      <a:r>
                        <a:rPr lang="ru-RU" sz="1050" b="0" kern="120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ru-RU" sz="1050" b="0" kern="1200">
                          <a:solidFill>
                            <a:schemeClr val="tx1">
                              <a:lumMod val="95000"/>
                              <a:lumOff val="5000"/>
                            </a:schemeClr>
                          </a:solidFill>
                          <a:latin typeface="Bahnschrift" panose="020B0502040204020203" pitchFamily="34" charset="0"/>
                          <a:ea typeface="+mn-ea"/>
                          <a:cs typeface="+mn-cs"/>
                        </a:rPr>
                        <a:t>спорте</a:t>
                      </a:r>
                      <a:endParaRPr lang="ru-RU" sz="1050" b="0" kern="1200" dirty="0">
                        <a:solidFill>
                          <a:schemeClr val="tx1">
                            <a:lumMod val="95000"/>
                            <a:lumOff val="5000"/>
                          </a:schemeClr>
                        </a:solidFill>
                        <a:latin typeface="Bahnschrift" panose="020B0502040204020203" pitchFamily="34" charset="0"/>
                        <a:ea typeface="+mn-ea"/>
                        <a:cs typeface="+mn-cs"/>
                      </a:endParaRPr>
                    </a:p>
                  </a:txBody>
                  <a:tcPr marL="0" marR="36000" marT="0" marB="0" anchor="ctr">
                    <a:lnL w="12700" cmpd="sng">
                      <a:noFill/>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13</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13</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14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15</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16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12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909677"/>
                  </a:ext>
                </a:extLst>
              </a:tr>
            </a:tbl>
          </a:graphicData>
        </a:graphic>
      </p:graphicFrame>
      <p:grpSp>
        <p:nvGrpSpPr>
          <p:cNvPr id="12" name="Группа 11">
            <a:extLst>
              <a:ext uri="{FF2B5EF4-FFF2-40B4-BE49-F238E27FC236}">
                <a16:creationId xmlns:a16="http://schemas.microsoft.com/office/drawing/2014/main" id="{6FDF0A73-DA4E-40FF-878F-16C266BCFEF4}"/>
              </a:ext>
            </a:extLst>
          </p:cNvPr>
          <p:cNvGrpSpPr/>
          <p:nvPr/>
        </p:nvGrpSpPr>
        <p:grpSpPr>
          <a:xfrm>
            <a:off x="3328112" y="1113196"/>
            <a:ext cx="3151970" cy="377444"/>
            <a:chOff x="3199196" y="2305801"/>
            <a:chExt cx="3151970" cy="377444"/>
          </a:xfrm>
        </p:grpSpPr>
        <p:sp>
          <p:nvSpPr>
            <p:cNvPr id="13" name="TextBox 12">
              <a:extLst>
                <a:ext uri="{FF2B5EF4-FFF2-40B4-BE49-F238E27FC236}">
                  <a16:creationId xmlns:a16="http://schemas.microsoft.com/office/drawing/2014/main" id="{3C9733DF-3BEA-4502-B8E2-66CE06188E04}"/>
                </a:ext>
              </a:extLst>
            </p:cNvPr>
            <p:cNvSpPr txBox="1"/>
            <p:nvPr/>
          </p:nvSpPr>
          <p:spPr>
            <a:xfrm>
              <a:off x="3199196" y="2360806"/>
              <a:ext cx="492960" cy="230832"/>
            </a:xfrm>
            <a:prstGeom prst="rect">
              <a:avLst/>
            </a:prstGeom>
            <a:noFill/>
          </p:spPr>
          <p:txBody>
            <a:bodyPr wrap="square" rtlCol="0">
              <a:spAutoFit/>
            </a:bodyPr>
            <a:lstStyle>
              <a:defPPr>
                <a:defRPr lang="en-US"/>
              </a:defPPr>
              <a:lvl1pPr algn="ctr">
                <a:defRPr sz="1050">
                  <a:solidFill>
                    <a:srgbClr val="BEBABB"/>
                  </a:solidFill>
                  <a:latin typeface="Bahnschrift" panose="020B0502040204020203" pitchFamily="34" charset="0"/>
                </a:defRPr>
              </a:lvl1pPr>
            </a:lstStyle>
            <a:p>
              <a:r>
                <a:rPr lang="ru-RU" sz="900" dirty="0"/>
                <a:t>Мал</a:t>
              </a:r>
            </a:p>
          </p:txBody>
        </p:sp>
        <p:sp>
          <p:nvSpPr>
            <p:cNvPr id="14" name="TextBox 13">
              <a:extLst>
                <a:ext uri="{FF2B5EF4-FFF2-40B4-BE49-F238E27FC236}">
                  <a16:creationId xmlns:a16="http://schemas.microsoft.com/office/drawing/2014/main" id="{57E7B9D2-FBD1-4A03-A6CE-DE3F6FAE5D41}"/>
                </a:ext>
              </a:extLst>
            </p:cNvPr>
            <p:cNvSpPr txBox="1"/>
            <p:nvPr/>
          </p:nvSpPr>
          <p:spPr>
            <a:xfrm>
              <a:off x="3864663" y="2364384"/>
              <a:ext cx="490975"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Дев</a:t>
              </a:r>
            </a:p>
          </p:txBody>
        </p:sp>
        <p:sp>
          <p:nvSpPr>
            <p:cNvPr id="15" name="TextBox 14">
              <a:extLst>
                <a:ext uri="{FF2B5EF4-FFF2-40B4-BE49-F238E27FC236}">
                  <a16:creationId xmlns:a16="http://schemas.microsoft.com/office/drawing/2014/main" id="{E4D9EE91-A09F-48A8-A170-02A1D3A17133}"/>
                </a:ext>
              </a:extLst>
            </p:cNvPr>
            <p:cNvSpPr txBox="1"/>
            <p:nvPr/>
          </p:nvSpPr>
          <p:spPr>
            <a:xfrm>
              <a:off x="4508725" y="2313913"/>
              <a:ext cx="544819" cy="3693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6-9 лет</a:t>
              </a:r>
            </a:p>
          </p:txBody>
        </p:sp>
        <p:sp>
          <p:nvSpPr>
            <p:cNvPr id="16" name="TextBox 15">
              <a:extLst>
                <a:ext uri="{FF2B5EF4-FFF2-40B4-BE49-F238E27FC236}">
                  <a16:creationId xmlns:a16="http://schemas.microsoft.com/office/drawing/2014/main" id="{1E5D5386-5D92-432C-9FA9-393096956F01}"/>
                </a:ext>
              </a:extLst>
            </p:cNvPr>
            <p:cNvSpPr txBox="1"/>
            <p:nvPr/>
          </p:nvSpPr>
          <p:spPr>
            <a:xfrm>
              <a:off x="5146533" y="2305801"/>
              <a:ext cx="560323" cy="3693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10-13 лет</a:t>
              </a:r>
            </a:p>
          </p:txBody>
        </p:sp>
        <p:sp>
          <p:nvSpPr>
            <p:cNvPr id="17" name="TextBox 16">
              <a:extLst>
                <a:ext uri="{FF2B5EF4-FFF2-40B4-BE49-F238E27FC236}">
                  <a16:creationId xmlns:a16="http://schemas.microsoft.com/office/drawing/2014/main" id="{1620EA82-64DB-4C98-973F-8AA837C8A9E9}"/>
                </a:ext>
              </a:extLst>
            </p:cNvPr>
            <p:cNvSpPr txBox="1"/>
            <p:nvPr/>
          </p:nvSpPr>
          <p:spPr>
            <a:xfrm>
              <a:off x="5790843" y="2305801"/>
              <a:ext cx="560323" cy="3693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14-17 лет</a:t>
              </a:r>
            </a:p>
          </p:txBody>
        </p:sp>
      </p:grpSp>
      <p:sp>
        <p:nvSpPr>
          <p:cNvPr id="28" name="Прямоугольник 27">
            <a:extLst>
              <a:ext uri="{FF2B5EF4-FFF2-40B4-BE49-F238E27FC236}">
                <a16:creationId xmlns:a16="http://schemas.microsoft.com/office/drawing/2014/main" id="{AC053722-9BA5-4962-A8BF-583F1B4C40E1}"/>
              </a:ext>
            </a:extLst>
          </p:cNvPr>
          <p:cNvSpPr/>
          <p:nvPr/>
        </p:nvSpPr>
        <p:spPr>
          <a:xfrm>
            <a:off x="0" y="6876288"/>
            <a:ext cx="6858000" cy="2267711"/>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TextBox 28">
            <a:extLst>
              <a:ext uri="{FF2B5EF4-FFF2-40B4-BE49-F238E27FC236}">
                <a16:creationId xmlns:a16="http://schemas.microsoft.com/office/drawing/2014/main" id="{CD99CA12-945D-47C3-AA91-CC984ABDC353}"/>
              </a:ext>
            </a:extLst>
          </p:cNvPr>
          <p:cNvSpPr txBox="1"/>
          <p:nvPr/>
        </p:nvSpPr>
        <p:spPr>
          <a:xfrm>
            <a:off x="345568" y="7065498"/>
            <a:ext cx="6179058" cy="1235350"/>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sz="1600" spc="-5" dirty="0">
                <a:solidFill>
                  <a:schemeClr val="tx1">
                    <a:lumMod val="95000"/>
                    <a:lumOff val="5000"/>
                  </a:schemeClr>
                </a:solidFill>
                <a:latin typeface="Bahnschrift SemiCondensed" panose="020B0502040204020203" pitchFamily="34" charset="0"/>
              </a:rPr>
              <a:t>Большинство родителей хотело бы, чтобы дети занимались спортом. главный запрос – гармоничное развитие для ребенка, полезный досуг, привычка к регулярной активности.</a:t>
            </a:r>
          </a:p>
          <a:p>
            <a:pPr marL="0" indent="0">
              <a:buNone/>
            </a:pPr>
            <a:r>
              <a:rPr lang="ru-RU" sz="1600" spc="-5" dirty="0">
                <a:solidFill>
                  <a:schemeClr val="tx1">
                    <a:lumMod val="95000"/>
                    <a:lumOff val="5000"/>
                  </a:schemeClr>
                </a:solidFill>
                <a:latin typeface="Bahnschrift SemiCondensed" panose="020B0502040204020203" pitchFamily="34" charset="0"/>
              </a:rPr>
              <a:t>Детский спорт достижений и «спорт для всех» имеют разную мотивацию. важны дифференцированные программы подготовки тренеров для детских секций.</a:t>
            </a:r>
          </a:p>
        </p:txBody>
      </p:sp>
    </p:spTree>
    <p:extLst>
      <p:ext uri="{BB962C8B-B14F-4D97-AF65-F5344CB8AC3E}">
        <p14:creationId xmlns:p14="http://schemas.microsoft.com/office/powerpoint/2010/main" val="3553398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3B9147-77E5-45CF-932E-4938C9FD4653}"/>
              </a:ext>
            </a:extLst>
          </p:cNvPr>
          <p:cNvSpPr txBox="1"/>
          <p:nvPr/>
        </p:nvSpPr>
        <p:spPr>
          <a:xfrm>
            <a:off x="346075" y="1032389"/>
            <a:ext cx="2974975" cy="2423740"/>
          </a:xfrm>
          <a:prstGeom prst="rect">
            <a:avLst/>
          </a:prstGeom>
          <a:noFill/>
        </p:spPr>
        <p:txBody>
          <a:bodyPr wrap="square" lIns="0" tIns="0" rIns="0" bIns="0">
            <a:spAutoFit/>
          </a:bodyPr>
          <a:lstStyle/>
          <a:p>
            <a:r>
              <a:rPr lang="ru-RU" sz="1050" spc="-5" dirty="0">
                <a:latin typeface="Bahnschrift" panose="020B0502040204020203" pitchFamily="34" charset="0"/>
              </a:rPr>
              <a:t>Если мы берем профессиональный спорт, то, я</a:t>
            </a:r>
            <a:r>
              <a:rPr lang="ru-RU" sz="1050" spc="-5" dirty="0">
                <a:latin typeface="Times New Roman" panose="02020603050405020304" pitchFamily="18" charset="0"/>
                <a:cs typeface="Times New Roman" panose="02020603050405020304" pitchFamily="18" charset="0"/>
              </a:rPr>
              <a:t> </a:t>
            </a:r>
            <a:r>
              <a:rPr lang="ru-RU" sz="1050" spc="-5" dirty="0">
                <a:latin typeface="Bahnschrift" panose="020B0502040204020203" pitchFamily="34" charset="0"/>
              </a:rPr>
              <a:t>считаю, это уже не про здоровье, а </a:t>
            </a:r>
            <a:r>
              <a:rPr lang="ru-RU" sz="1050" b="1" spc="-5" dirty="0">
                <a:latin typeface="Bahnschrift" panose="020B0502040204020203" pitchFamily="34" charset="0"/>
              </a:rPr>
              <a:t>это уже про карьеру, да. </a:t>
            </a:r>
            <a:r>
              <a:rPr lang="ru-RU" sz="1050" spc="-5" dirty="0">
                <a:latin typeface="Bahnschrift" panose="020B0502040204020203" pitchFamily="34" charset="0"/>
              </a:rPr>
              <a:t>А именно какие-то просто такие, небольшие, для себя </a:t>
            </a:r>
            <a:r>
              <a:rPr lang="ru-RU" sz="1050" spc="-5" dirty="0" err="1">
                <a:latin typeface="Bahnschrift" panose="020B0502040204020203" pitchFamily="34" charset="0"/>
              </a:rPr>
              <a:t>физнагрузки</a:t>
            </a:r>
            <a:r>
              <a:rPr lang="ru-RU" sz="1050" spc="-5" dirty="0">
                <a:latin typeface="Bahnschrift" panose="020B0502040204020203" pitchFamily="34" charset="0"/>
              </a:rPr>
              <a:t>, это, во-первых, полезно для здоровья. Во-вторых, дети сейчас... да и дети, и у меня тоже там работа большей частью – это сидячая, малоподвижная. А двигаться-то вообще в</a:t>
            </a:r>
            <a:r>
              <a:rPr lang="ru-RU" sz="1050" spc="-5" dirty="0">
                <a:latin typeface="Times New Roman" panose="02020603050405020304" pitchFamily="18" charset="0"/>
                <a:cs typeface="Times New Roman" panose="02020603050405020304" pitchFamily="18" charset="0"/>
              </a:rPr>
              <a:t> </a:t>
            </a:r>
            <a:r>
              <a:rPr lang="ru-RU" sz="1050" spc="-5" dirty="0">
                <a:latin typeface="Bahnschrift" panose="020B0502040204020203" pitchFamily="34" charset="0"/>
              </a:rPr>
              <a:t>принципе для здоровья нужно и полезно. Поэтому, прежде всего, это для здоровья, чтобы, если про ребенка говорить, отвлечь от</a:t>
            </a:r>
            <a:r>
              <a:rPr lang="ru-RU" sz="1050" spc="-5" dirty="0">
                <a:latin typeface="Times New Roman" panose="02020603050405020304" pitchFamily="18" charset="0"/>
                <a:cs typeface="Times New Roman" panose="02020603050405020304" pitchFamily="18" charset="0"/>
              </a:rPr>
              <a:t> </a:t>
            </a:r>
            <a:r>
              <a:rPr lang="ru-RU" sz="1050" spc="-5" dirty="0">
                <a:latin typeface="Bahnschrift" panose="020B0502040204020203" pitchFamily="34" charset="0"/>
              </a:rPr>
              <a:t>телевизора, от гаджетов, а посвятить время какому-то развитию физическому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38 лет, Новосибирск</a:t>
            </a:r>
          </a:p>
        </p:txBody>
      </p:sp>
      <p:sp>
        <p:nvSpPr>
          <p:cNvPr id="5" name="TextBox 4">
            <a:extLst>
              <a:ext uri="{FF2B5EF4-FFF2-40B4-BE49-F238E27FC236}">
                <a16:creationId xmlns:a16="http://schemas.microsoft.com/office/drawing/2014/main" id="{0866861D-F7C4-4F04-AD35-FCF3A5F028D8}"/>
              </a:ext>
            </a:extLst>
          </p:cNvPr>
          <p:cNvSpPr txBox="1"/>
          <p:nvPr/>
        </p:nvSpPr>
        <p:spPr>
          <a:xfrm>
            <a:off x="3549651" y="1032389"/>
            <a:ext cx="2785162" cy="2423740"/>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«Я не планирую делать из него профессионального боксера, потому что этот вид травмоопасный. </a:t>
            </a:r>
            <a:r>
              <a:rPr lang="ru-RU" b="1" dirty="0"/>
              <a:t>Достаточно того, чтобы он</a:t>
            </a:r>
            <a:r>
              <a:rPr lang="ru-RU" b="1" dirty="0">
                <a:latin typeface="Times New Roman" panose="02020603050405020304" pitchFamily="18" charset="0"/>
                <a:cs typeface="Times New Roman" panose="02020603050405020304" pitchFamily="18" charset="0"/>
              </a:rPr>
              <a:t> </a:t>
            </a:r>
            <a:r>
              <a:rPr lang="ru-RU" b="1" dirty="0"/>
              <a:t>мог дать сдачи на улице. </a:t>
            </a:r>
            <a:r>
              <a:rPr lang="ru-RU" dirty="0"/>
              <a:t>И, естественно, поддержание здоровья, потому что когда он</a:t>
            </a:r>
            <a:r>
              <a:rPr lang="ru-RU" dirty="0">
                <a:latin typeface="Times New Roman" panose="02020603050405020304" pitchFamily="18" charset="0"/>
                <a:cs typeface="Times New Roman" panose="02020603050405020304" pitchFamily="18" charset="0"/>
              </a:rPr>
              <a:t> </a:t>
            </a:r>
            <a:r>
              <a:rPr lang="ru-RU" dirty="0"/>
              <a:t>приходит с него, он такой вымотанный, но</a:t>
            </a:r>
            <a:r>
              <a:rPr lang="ru-RU" dirty="0">
                <a:latin typeface="Times New Roman" panose="02020603050405020304" pitchFamily="18" charset="0"/>
                <a:cs typeface="Times New Roman" panose="02020603050405020304" pitchFamily="18" charset="0"/>
              </a:rPr>
              <a:t> </a:t>
            </a:r>
            <a:r>
              <a:rPr lang="ru-RU" dirty="0"/>
              <a:t>довольный всегда, ему нравится. То есть тоже повышает выносливость, целеустремленность людей. Ну и вообще люди, которые занимаются спортом, я думаю, они более ответственные. Спорт, он человека… как</a:t>
            </a:r>
            <a:r>
              <a:rPr lang="ru-RU" dirty="0">
                <a:latin typeface="Times New Roman" panose="02020603050405020304" pitchFamily="18" charset="0"/>
                <a:cs typeface="Times New Roman" panose="02020603050405020304" pitchFamily="18" charset="0"/>
              </a:rPr>
              <a:t> </a:t>
            </a:r>
            <a:r>
              <a:rPr lang="ru-RU" dirty="0"/>
              <a:t>слово подобрать-то… он его… </a:t>
            </a:r>
          </a:p>
          <a:p>
            <a:endParaRPr lang="ru-RU" dirty="0"/>
          </a:p>
          <a:p>
            <a:pPr algn="r"/>
            <a:r>
              <a:rPr lang="ru-RU" dirty="0"/>
              <a:t>Мужчина, 40 лет, Москва</a:t>
            </a:r>
          </a:p>
        </p:txBody>
      </p:sp>
      <p:sp>
        <p:nvSpPr>
          <p:cNvPr id="6" name="TextBox 5">
            <a:extLst>
              <a:ext uri="{FF2B5EF4-FFF2-40B4-BE49-F238E27FC236}">
                <a16:creationId xmlns:a16="http://schemas.microsoft.com/office/drawing/2014/main" id="{38C39347-0E08-4C6D-B2BE-EBB9286087D6}"/>
              </a:ext>
            </a:extLst>
          </p:cNvPr>
          <p:cNvSpPr txBox="1"/>
          <p:nvPr/>
        </p:nvSpPr>
        <p:spPr>
          <a:xfrm>
            <a:off x="343356" y="4808420"/>
            <a:ext cx="2977693" cy="2746906"/>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Сейчас я смотрю, что тренер ее и ругает постоянно, он на нее орет. И он с ней разговаривал, я с ней разговаривала. Я говорю: «Ты же хочешь быть профессиональной пловчихой, правильно, да?». «Хочу». Я говорю: «А ты хочешь добиваться результата?». «Хочу. Но я не хочу заниматься». Я ей говорю: </a:t>
            </a:r>
            <a:r>
              <a:rPr lang="ru-RU" b="1" dirty="0"/>
              <a:t>«Стоп, тогда у тебя не будет ни медалей, ни</a:t>
            </a:r>
            <a:r>
              <a:rPr lang="ru-RU" b="1" dirty="0">
                <a:latin typeface="Times New Roman" panose="02020603050405020304" pitchFamily="18" charset="0"/>
                <a:cs typeface="Times New Roman" panose="02020603050405020304" pitchFamily="18" charset="0"/>
              </a:rPr>
              <a:t> </a:t>
            </a:r>
            <a:r>
              <a:rPr lang="ru-RU" b="1" dirty="0"/>
              <a:t>соревнований, у тебя не будет денег». </a:t>
            </a:r>
            <a:r>
              <a:rPr lang="ru-RU" dirty="0"/>
              <a:t>«Хочу. Но мне надоело, я не успеваю». Я</a:t>
            </a:r>
            <a:r>
              <a:rPr lang="ru-RU" dirty="0">
                <a:latin typeface="Times New Roman" panose="02020603050405020304" pitchFamily="18" charset="0"/>
                <a:cs typeface="Times New Roman" panose="02020603050405020304" pitchFamily="18" charset="0"/>
              </a:rPr>
              <a:t> </a:t>
            </a:r>
            <a:r>
              <a:rPr lang="ru-RU" dirty="0"/>
              <a:t>говорю: «Но мы 3 года реально, с папой упрашивали тренера, 3 года ты уже ходишь. Ты</a:t>
            </a:r>
            <a:r>
              <a:rPr lang="ru-RU" dirty="0">
                <a:latin typeface="Times New Roman" panose="02020603050405020304" pitchFamily="18" charset="0"/>
                <a:cs typeface="Times New Roman" panose="02020603050405020304" pitchFamily="18" charset="0"/>
              </a:rPr>
              <a:t> </a:t>
            </a:r>
            <a:r>
              <a:rPr lang="ru-RU" dirty="0"/>
              <a:t>понимаешь, сколько уже мы потратили сил, времени, ты сколько соревнований уже прошла». </a:t>
            </a:r>
          </a:p>
          <a:p>
            <a:pPr algn="r"/>
            <a:endParaRPr lang="ru-RU" dirty="0"/>
          </a:p>
          <a:p>
            <a:pPr algn="r"/>
            <a:r>
              <a:rPr lang="ru-RU" dirty="0"/>
              <a:t>Женщина, 38 лет, </a:t>
            </a:r>
            <a:r>
              <a:rPr lang="ru-RU" dirty="0" err="1"/>
              <a:t>Ростов</a:t>
            </a:r>
            <a:r>
              <a:rPr lang="ru-RU" dirty="0"/>
              <a:t>-на-Дону</a:t>
            </a:r>
          </a:p>
        </p:txBody>
      </p:sp>
      <p:sp>
        <p:nvSpPr>
          <p:cNvPr id="7" name="TextBox 6">
            <a:extLst>
              <a:ext uri="{FF2B5EF4-FFF2-40B4-BE49-F238E27FC236}">
                <a16:creationId xmlns:a16="http://schemas.microsoft.com/office/drawing/2014/main" id="{D2E0FAA1-C782-467C-88F4-E88CC757B353}"/>
              </a:ext>
            </a:extLst>
          </p:cNvPr>
          <p:cNvSpPr txBox="1"/>
          <p:nvPr/>
        </p:nvSpPr>
        <p:spPr>
          <a:xfrm>
            <a:off x="3546475" y="4808420"/>
            <a:ext cx="2788338" cy="2601660"/>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Запомнилось</a:t>
            </a:r>
            <a:r>
              <a:rPr lang="en-US" dirty="0"/>
              <a:t> [и</a:t>
            </a:r>
            <a:r>
              <a:rPr lang="ru-RU" dirty="0"/>
              <a:t>з детских занятий спортом</a:t>
            </a:r>
            <a:r>
              <a:rPr lang="en-US" dirty="0"/>
              <a:t>]</a:t>
            </a:r>
            <a:r>
              <a:rPr lang="ru-RU" dirty="0"/>
              <a:t>, что</a:t>
            </a:r>
            <a:r>
              <a:rPr lang="ru-RU" dirty="0">
                <a:latin typeface="Times New Roman" panose="02020603050405020304" pitchFamily="18" charset="0"/>
                <a:cs typeface="Times New Roman" panose="02020603050405020304" pitchFamily="18" charset="0"/>
              </a:rPr>
              <a:t> </a:t>
            </a:r>
            <a:r>
              <a:rPr lang="ru-RU" dirty="0"/>
              <a:t>к какому-то мы чемпионату готовились. Я</a:t>
            </a:r>
            <a:r>
              <a:rPr lang="ru-RU" dirty="0">
                <a:latin typeface="Times New Roman" panose="02020603050405020304" pitchFamily="18" charset="0"/>
                <a:cs typeface="Times New Roman" panose="02020603050405020304" pitchFamily="18" charset="0"/>
              </a:rPr>
              <a:t>  </a:t>
            </a:r>
            <a:r>
              <a:rPr lang="ru-RU" dirty="0"/>
              <a:t>уж не помню, районному, кажется. Тренер нас готовил, все объяснял. Волнение было, какая-то ответственность. Но я особо никаких призовых мест не занял. Поэтому было такое разочарование. Я еще какое-то время походил. Но потом как-то </a:t>
            </a:r>
            <a:r>
              <a:rPr lang="ru-RU" b="1" dirty="0"/>
              <a:t>со временем, наверное, понял, что борьба – это не мое. Может, тоже какой-то отпечаток оставило </a:t>
            </a:r>
            <a:r>
              <a:rPr lang="en-US" b="1" dirty="0"/>
              <a:t>[</a:t>
            </a:r>
            <a:r>
              <a:rPr lang="ru-RU" b="1" dirty="0"/>
              <a:t>поражение</a:t>
            </a:r>
            <a:r>
              <a:rPr lang="en-US" b="1" dirty="0"/>
              <a:t>]</a:t>
            </a:r>
            <a:r>
              <a:rPr lang="ru-RU" b="1" dirty="0"/>
              <a:t>. </a:t>
            </a:r>
            <a:r>
              <a:rPr lang="ru-RU" dirty="0"/>
              <a:t>Если бы что-то тогда выиграл, может быть, это и</a:t>
            </a:r>
            <a:r>
              <a:rPr lang="ru-RU" dirty="0">
                <a:latin typeface="Times New Roman" panose="02020603050405020304" pitchFamily="18" charset="0"/>
                <a:cs typeface="Times New Roman" panose="02020603050405020304" pitchFamily="18" charset="0"/>
              </a:rPr>
              <a:t> </a:t>
            </a:r>
            <a:r>
              <a:rPr lang="ru-RU" dirty="0"/>
              <a:t>в</a:t>
            </a:r>
            <a:r>
              <a:rPr lang="ru-RU" dirty="0">
                <a:latin typeface="Times New Roman" panose="02020603050405020304" pitchFamily="18" charset="0"/>
                <a:cs typeface="Times New Roman" panose="02020603050405020304" pitchFamily="18" charset="0"/>
              </a:rPr>
              <a:t> </a:t>
            </a:r>
            <a:r>
              <a:rPr lang="ru-RU" dirty="0"/>
              <a:t>дальнейшем бы дальше продолжил? Трудно</a:t>
            </a:r>
            <a:r>
              <a:rPr lang="ru-RU" dirty="0">
                <a:latin typeface="Times New Roman" panose="02020603050405020304" pitchFamily="18" charset="0"/>
                <a:cs typeface="Times New Roman" panose="02020603050405020304" pitchFamily="18" charset="0"/>
              </a:rPr>
              <a:t> </a:t>
            </a:r>
            <a:r>
              <a:rPr lang="ru-RU" dirty="0"/>
              <a:t>однозначно сказать. </a:t>
            </a:r>
          </a:p>
          <a:p>
            <a:endParaRPr lang="ru-RU" dirty="0"/>
          </a:p>
          <a:p>
            <a:pPr algn="r"/>
            <a:r>
              <a:rPr lang="ru-RU" dirty="0"/>
              <a:t>Мужчина, 38 лет, Новосибирск</a:t>
            </a:r>
          </a:p>
        </p:txBody>
      </p:sp>
      <p:sp>
        <p:nvSpPr>
          <p:cNvPr id="8" name="Заголовок 1">
            <a:extLst>
              <a:ext uri="{FF2B5EF4-FFF2-40B4-BE49-F238E27FC236}">
                <a16:creationId xmlns:a16="http://schemas.microsoft.com/office/drawing/2014/main" id="{714880E0-3418-41CD-8A0D-962DC341A45E}"/>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Цитаты</a:t>
            </a:r>
          </a:p>
        </p:txBody>
      </p:sp>
      <p:sp>
        <p:nvSpPr>
          <p:cNvPr id="9" name="Прямоугольник 8">
            <a:extLst>
              <a:ext uri="{FF2B5EF4-FFF2-40B4-BE49-F238E27FC236}">
                <a16:creationId xmlns:a16="http://schemas.microsoft.com/office/drawing/2014/main" id="{5028B34E-4DFC-4B0E-9DFE-47FA6EEE4460}"/>
              </a:ext>
            </a:extLst>
          </p:cNvPr>
          <p:cNvSpPr/>
          <p:nvPr/>
        </p:nvSpPr>
        <p:spPr>
          <a:xfrm>
            <a:off x="1" y="312788"/>
            <a:ext cx="58038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3" name="Прямоугольник 12">
            <a:extLst>
              <a:ext uri="{FF2B5EF4-FFF2-40B4-BE49-F238E27FC236}">
                <a16:creationId xmlns:a16="http://schemas.microsoft.com/office/drawing/2014/main" id="{52E09187-3B8F-4C0C-908A-502C68C520E2}"/>
              </a:ext>
            </a:extLst>
          </p:cNvPr>
          <p:cNvSpPr/>
          <p:nvPr/>
        </p:nvSpPr>
        <p:spPr>
          <a:xfrm>
            <a:off x="333375" y="3787775"/>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EE83D967-3CB1-4B37-BD57-8C44AA8A3995}"/>
              </a:ext>
            </a:extLst>
          </p:cNvPr>
          <p:cNvSpPr/>
          <p:nvPr/>
        </p:nvSpPr>
        <p:spPr>
          <a:xfrm>
            <a:off x="3536950" y="3780169"/>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a:extLst>
              <a:ext uri="{FF2B5EF4-FFF2-40B4-BE49-F238E27FC236}">
                <a16:creationId xmlns:a16="http://schemas.microsoft.com/office/drawing/2014/main" id="{BE227A96-E018-40CC-A79C-8DB72A9942A5}"/>
              </a:ext>
            </a:extLst>
          </p:cNvPr>
          <p:cNvSpPr/>
          <p:nvPr/>
        </p:nvSpPr>
        <p:spPr>
          <a:xfrm>
            <a:off x="333375" y="7875905"/>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9" name="Прямоугольник 18">
            <a:extLst>
              <a:ext uri="{FF2B5EF4-FFF2-40B4-BE49-F238E27FC236}">
                <a16:creationId xmlns:a16="http://schemas.microsoft.com/office/drawing/2014/main" id="{BC7A4084-AF40-4BD4-93BD-058B578586F6}"/>
              </a:ext>
            </a:extLst>
          </p:cNvPr>
          <p:cNvSpPr/>
          <p:nvPr/>
        </p:nvSpPr>
        <p:spPr>
          <a:xfrm>
            <a:off x="3536950" y="7875905"/>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id="{A3FDEDDB-BE87-44AB-A3A7-64D0D7FCF4F4}"/>
              </a:ext>
            </a:extLst>
          </p:cNvPr>
          <p:cNvSpPr txBox="1"/>
          <p:nvPr/>
        </p:nvSpPr>
        <p:spPr>
          <a:xfrm>
            <a:off x="1592217" y="7867469"/>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2" name="TextBox 21">
            <a:extLst>
              <a:ext uri="{FF2B5EF4-FFF2-40B4-BE49-F238E27FC236}">
                <a16:creationId xmlns:a16="http://schemas.microsoft.com/office/drawing/2014/main" id="{DB53CB41-020B-4B55-8E66-01766E090548}"/>
              </a:ext>
            </a:extLst>
          </p:cNvPr>
          <p:cNvSpPr txBox="1"/>
          <p:nvPr/>
        </p:nvSpPr>
        <p:spPr>
          <a:xfrm>
            <a:off x="4807857" y="7867469"/>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3" name="TextBox 22">
            <a:extLst>
              <a:ext uri="{FF2B5EF4-FFF2-40B4-BE49-F238E27FC236}">
                <a16:creationId xmlns:a16="http://schemas.microsoft.com/office/drawing/2014/main" id="{3AE48348-A1FD-487A-83AD-9E64204055AC}"/>
              </a:ext>
            </a:extLst>
          </p:cNvPr>
          <p:cNvSpPr txBox="1"/>
          <p:nvPr/>
        </p:nvSpPr>
        <p:spPr>
          <a:xfrm>
            <a:off x="1599837" y="3769433"/>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4" name="TextBox 23">
            <a:extLst>
              <a:ext uri="{FF2B5EF4-FFF2-40B4-BE49-F238E27FC236}">
                <a16:creationId xmlns:a16="http://schemas.microsoft.com/office/drawing/2014/main" id="{8C823DA1-6621-4CB3-BFB2-BC1CA273FEF8}"/>
              </a:ext>
            </a:extLst>
          </p:cNvPr>
          <p:cNvSpPr txBox="1"/>
          <p:nvPr/>
        </p:nvSpPr>
        <p:spPr>
          <a:xfrm>
            <a:off x="4815477" y="3769433"/>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Tree>
    <p:extLst>
      <p:ext uri="{BB962C8B-B14F-4D97-AF65-F5344CB8AC3E}">
        <p14:creationId xmlns:p14="http://schemas.microsoft.com/office/powerpoint/2010/main" val="1232184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09627CCC-AB6B-4795-9DEB-1FA7AA0F233A}"/>
              </a:ext>
            </a:extLst>
          </p:cNvPr>
          <p:cNvSpPr/>
          <p:nvPr/>
        </p:nvSpPr>
        <p:spPr>
          <a:xfrm>
            <a:off x="0" y="6681216"/>
            <a:ext cx="6858000" cy="246278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D6989779-4FAE-43A6-AAC2-0607FCF0530A}"/>
              </a:ext>
            </a:extLst>
          </p:cNvPr>
          <p:cNvSpPr txBox="1"/>
          <p:nvPr/>
        </p:nvSpPr>
        <p:spPr>
          <a:xfrm>
            <a:off x="345568" y="6943577"/>
            <a:ext cx="6179058" cy="1626985"/>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sz="1600" spc="-5" dirty="0">
                <a:solidFill>
                  <a:schemeClr val="tx1">
                    <a:lumMod val="95000"/>
                    <a:lumOff val="5000"/>
                  </a:schemeClr>
                </a:solidFill>
                <a:latin typeface="Bahnschrift SemiCondensed" panose="020B0502040204020203" pitchFamily="34" charset="0"/>
              </a:rPr>
              <a:t>Неудовлетворенность школьной программой физического развития создает нишу для развития дополнительных детских и семейных форматов.</a:t>
            </a:r>
          </a:p>
          <a:p>
            <a:pPr marL="0" indent="0">
              <a:buNone/>
            </a:pPr>
            <a:r>
              <a:rPr lang="ru-RU" sz="1600" spc="-5" dirty="0">
                <a:solidFill>
                  <a:schemeClr val="tx1">
                    <a:lumMod val="95000"/>
                    <a:lumOff val="5000"/>
                  </a:schemeClr>
                </a:solidFill>
                <a:latin typeface="Bahnschrift SemiCondensed" panose="020B0502040204020203" pitchFamily="34" charset="0"/>
              </a:rPr>
              <a:t>Перспективное направление – модернизация инструментария детских уроков физкультуры, дополнение современными видами упражнений, развитие пришкольных кружков и семейных форматов.</a:t>
            </a:r>
          </a:p>
        </p:txBody>
      </p:sp>
      <p:graphicFrame>
        <p:nvGraphicFramePr>
          <p:cNvPr id="9" name="Диаграмма 8">
            <a:extLst>
              <a:ext uri="{FF2B5EF4-FFF2-40B4-BE49-F238E27FC236}">
                <a16:creationId xmlns:a16="http://schemas.microsoft.com/office/drawing/2014/main" id="{4852193F-5244-4768-A9E6-839A2649425D}"/>
              </a:ext>
            </a:extLst>
          </p:cNvPr>
          <p:cNvGraphicFramePr/>
          <p:nvPr>
            <p:extLst>
              <p:ext uri="{D42A27DB-BD31-4B8C-83A1-F6EECF244321}">
                <p14:modId xmlns:p14="http://schemas.microsoft.com/office/powerpoint/2010/main" val="2746292186"/>
              </p:ext>
            </p:extLst>
          </p:nvPr>
        </p:nvGraphicFramePr>
        <p:xfrm>
          <a:off x="403860" y="1226488"/>
          <a:ext cx="3413760" cy="17265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Диаграмма 10">
            <a:extLst>
              <a:ext uri="{FF2B5EF4-FFF2-40B4-BE49-F238E27FC236}">
                <a16:creationId xmlns:a16="http://schemas.microsoft.com/office/drawing/2014/main" id="{CB0AD2CA-BD48-4D62-8791-18A311BA2EA5}"/>
              </a:ext>
            </a:extLst>
          </p:cNvPr>
          <p:cNvGraphicFramePr/>
          <p:nvPr>
            <p:extLst>
              <p:ext uri="{D42A27DB-BD31-4B8C-83A1-F6EECF244321}">
                <p14:modId xmlns:p14="http://schemas.microsoft.com/office/powerpoint/2010/main" val="753829302"/>
              </p:ext>
            </p:extLst>
          </p:nvPr>
        </p:nvGraphicFramePr>
        <p:xfrm>
          <a:off x="3655362" y="1237477"/>
          <a:ext cx="2994535" cy="171714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E5E10E29-8947-41E9-8EEF-9156EDB18573}"/>
              </a:ext>
            </a:extLst>
          </p:cNvPr>
          <p:cNvSpPr txBox="1"/>
          <p:nvPr/>
        </p:nvSpPr>
        <p:spPr>
          <a:xfrm>
            <a:off x="338773" y="3156104"/>
            <a:ext cx="6185851" cy="2842360"/>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Большинство родителей считает, что школьной программы физического развития не достаточно. Отчасти это связано с тем, что школа определяет необходимую «планку» физического развития, но сама не всегда может обеспечить достижение этой «планки», подготовить детей. Это определяет растущий запрос на внешкольные секции и семейные форматы занятий.</a:t>
            </a:r>
          </a:p>
          <a:p>
            <a:r>
              <a:rPr lang="ru-RU" dirty="0"/>
              <a:t>Хотя большинство родителей отмечает, что дети любят школьную физкультуру, нередко звучат и критические оценки: уроки однообразны, нормативы непонятны, подготовка недостаточна для сдачи нормативов, отсутствует индивидуальный подход, сами уроки превращаются в оценку</a:t>
            </a:r>
          </a:p>
          <a:p>
            <a:endParaRPr lang="ru-RU" dirty="0"/>
          </a:p>
          <a:p>
            <a:pPr marL="182563" indent="0">
              <a:buNone/>
            </a:pPr>
            <a:r>
              <a:rPr lang="ru-RU" dirty="0"/>
              <a:t>физической формы, а не в ее развитие. Есть большой запрос на трансформацию школьной программы.</a:t>
            </a:r>
          </a:p>
          <a:p>
            <a:r>
              <a:rPr lang="ru-RU" dirty="0"/>
              <a:t>При этом уроки физкультуры – наиболее массовый опыт спорта для детей и механизм вовлечения. Педагог может помочь раскрыть интересы ребенка и дать знания для развития.</a:t>
            </a:r>
          </a:p>
          <a:p>
            <a:r>
              <a:rPr lang="ru-RU" dirty="0"/>
              <a:t>Однако школьный опыт может и оттолкнуть от спорта. В ряде случаев (по воспоминаниям участников интервью) уроки физкультуры привили отношение к спорту как к сдаче нормативов. «Ярлык» неуспевающего, опыт неудачи могут закрепляться и определять отношение к</a:t>
            </a:r>
            <a:r>
              <a:rPr lang="ru-RU" dirty="0">
                <a:latin typeface="Times New Roman" panose="02020603050405020304" pitchFamily="18" charset="0"/>
                <a:cs typeface="Times New Roman" panose="02020603050405020304" pitchFamily="18" charset="0"/>
              </a:rPr>
              <a:t> </a:t>
            </a:r>
            <a:r>
              <a:rPr lang="ru-RU" dirty="0"/>
              <a:t>спорту во взрослом возрасте. </a:t>
            </a:r>
          </a:p>
          <a:p>
            <a:pPr marL="0" indent="0">
              <a:buNone/>
            </a:pPr>
            <a:endParaRPr lang="ru-RU" dirty="0"/>
          </a:p>
        </p:txBody>
      </p:sp>
      <p:sp>
        <p:nvSpPr>
          <p:cNvPr id="15" name="TextBox 14">
            <a:extLst>
              <a:ext uri="{FF2B5EF4-FFF2-40B4-BE49-F238E27FC236}">
                <a16:creationId xmlns:a16="http://schemas.microsoft.com/office/drawing/2014/main" id="{28394902-D508-4190-93DF-4C20319DBD70}"/>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Если говорить о школьных уроках физкультуры, то с какими высказываниями вы</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400" dirty="0">
                <a:solidFill>
                  <a:schemeClr val="tx1">
                    <a:lumMod val="95000"/>
                    <a:lumOff val="5000"/>
                  </a:schemeClr>
                </a:solidFill>
                <a:latin typeface="Bahnschrift SemiCondensed" panose="020B0502040204020203" pitchFamily="34" charset="0"/>
              </a:rPr>
              <a:t>согласны? </a:t>
            </a:r>
            <a:r>
              <a:rPr lang="ru-RU" sz="1400" dirty="0">
                <a:solidFill>
                  <a:srgbClr val="BEBABB"/>
                </a:solidFill>
                <a:latin typeface="Bahnschrift SemiCondensed" panose="020B0502040204020203" pitchFamily="34" charset="0"/>
              </a:rPr>
              <a:t>(% опрошенных)</a:t>
            </a:r>
          </a:p>
        </p:txBody>
      </p:sp>
      <p:sp>
        <p:nvSpPr>
          <p:cNvPr id="16" name="Заголовок 1">
            <a:extLst>
              <a:ext uri="{FF2B5EF4-FFF2-40B4-BE49-F238E27FC236}">
                <a16:creationId xmlns:a16="http://schemas.microsoft.com/office/drawing/2014/main" id="{8DB73E79-5A34-4D01-995D-2DFD0E1E5A4E}"/>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Школьный опыт</a:t>
            </a:r>
          </a:p>
        </p:txBody>
      </p:sp>
      <p:sp>
        <p:nvSpPr>
          <p:cNvPr id="17" name="Прямоугольник 16">
            <a:extLst>
              <a:ext uri="{FF2B5EF4-FFF2-40B4-BE49-F238E27FC236}">
                <a16:creationId xmlns:a16="http://schemas.microsoft.com/office/drawing/2014/main" id="{8A78241C-CC9A-4F0F-958F-325B83ADA099}"/>
              </a:ext>
            </a:extLst>
          </p:cNvPr>
          <p:cNvSpPr/>
          <p:nvPr/>
        </p:nvSpPr>
        <p:spPr>
          <a:xfrm>
            <a:off x="1" y="312788"/>
            <a:ext cx="503554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Tree>
    <p:extLst>
      <p:ext uri="{BB962C8B-B14F-4D97-AF65-F5344CB8AC3E}">
        <p14:creationId xmlns:p14="http://schemas.microsoft.com/office/powerpoint/2010/main" val="183350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3B9147-77E5-45CF-932E-4938C9FD4653}"/>
              </a:ext>
            </a:extLst>
          </p:cNvPr>
          <p:cNvSpPr txBox="1"/>
          <p:nvPr/>
        </p:nvSpPr>
        <p:spPr>
          <a:xfrm>
            <a:off x="346075" y="1351702"/>
            <a:ext cx="2974975" cy="2100575"/>
          </a:xfrm>
          <a:prstGeom prst="rect">
            <a:avLst/>
          </a:prstGeom>
          <a:noFill/>
        </p:spPr>
        <p:txBody>
          <a:bodyPr wrap="square" lIns="0" tIns="0" rIns="0" bIns="0">
            <a:spAutoFit/>
          </a:bodyPr>
          <a:lstStyle/>
          <a:p>
            <a:r>
              <a:rPr lang="ru-RU" sz="1050" spc="-5" dirty="0">
                <a:latin typeface="Bahnschrift" panose="020B0502040204020203" pitchFamily="34" charset="0"/>
              </a:rPr>
              <a:t>«Он все время говорит, что </a:t>
            </a:r>
            <a:r>
              <a:rPr lang="ru-RU" sz="1050" b="1" spc="-5" dirty="0">
                <a:latin typeface="Bahnschrift" panose="020B0502040204020203" pitchFamily="34" charset="0"/>
              </a:rPr>
              <a:t>все одно и то же. </a:t>
            </a:r>
            <a:r>
              <a:rPr lang="ru-RU" sz="1050" spc="-5" dirty="0">
                <a:latin typeface="Bahnschrift" panose="020B0502040204020203" pitchFamily="34" charset="0"/>
              </a:rPr>
              <a:t>Единственное, ему нравится, что на каждом уроке разные дети проводят разминку. Но плохо, что разминку просят проводить без инноваций, то есть ничего нового не надо, все как всегда. Она [учитель] им показала первый раз упражнения, и говорит: «Все, теперь ты проводишь то же самое», и если новое покажешь, она такая: «Нет, этого не надо, давай старое». </a:t>
            </a:r>
            <a:r>
              <a:rPr lang="ru-RU" sz="1050" b="1" spc="-5" dirty="0">
                <a:latin typeface="Bahnschrift" panose="020B0502040204020203" pitchFamily="34" charset="0"/>
              </a:rPr>
              <a:t>Учитель, наверное, несовременный»</a:t>
            </a:r>
          </a:p>
          <a:p>
            <a:endParaRPr lang="ru-RU" sz="1050" spc="-5" dirty="0">
              <a:latin typeface="Bahnschrift" panose="020B0502040204020203" pitchFamily="34" charset="0"/>
            </a:endParaRPr>
          </a:p>
          <a:p>
            <a:pPr algn="r"/>
            <a:r>
              <a:rPr lang="ru-RU" sz="1050" spc="-5" dirty="0">
                <a:latin typeface="Bahnschrift" panose="020B0502040204020203" pitchFamily="34" charset="0"/>
              </a:rPr>
              <a:t>Женщина, Самара, 36 лет</a:t>
            </a:r>
          </a:p>
        </p:txBody>
      </p:sp>
      <p:sp>
        <p:nvSpPr>
          <p:cNvPr id="5" name="TextBox 4">
            <a:extLst>
              <a:ext uri="{FF2B5EF4-FFF2-40B4-BE49-F238E27FC236}">
                <a16:creationId xmlns:a16="http://schemas.microsoft.com/office/drawing/2014/main" id="{0866861D-F7C4-4F04-AD35-FCF3A5F028D8}"/>
              </a:ext>
            </a:extLst>
          </p:cNvPr>
          <p:cNvSpPr txBox="1"/>
          <p:nvPr/>
        </p:nvSpPr>
        <p:spPr>
          <a:xfrm>
            <a:off x="3549650" y="1351702"/>
            <a:ext cx="2809205" cy="2092881"/>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А </a:t>
            </a:r>
            <a:r>
              <a:rPr lang="ru-RU" dirty="0"/>
              <a:t>потом, где-то, наверное, классе вот в пятом, у нас очень </a:t>
            </a:r>
            <a:r>
              <a:rPr lang="ru-RU" b="1" dirty="0"/>
              <a:t>хороший учитель физкультуры, он нас начал приобщать к гандболу</a:t>
            </a:r>
            <a:r>
              <a:rPr lang="ru-RU" dirty="0"/>
              <a:t>. И вот у нас была секция, я долго занималась, я года 4 занималась им, вот прямо до старшей школы, и вот очень вот так вот, у нас была прямо своя команда. У нас там даже пара девочек потом ушли в очень профессиональную сферу из нашей команды. То есть они прямо посвятили себя гандболу.</a:t>
            </a:r>
          </a:p>
          <a:p>
            <a:pPr algn="r">
              <a:spcBef>
                <a:spcPts val="1200"/>
              </a:spcBef>
            </a:pPr>
            <a:r>
              <a:rPr lang="ru-RU" dirty="0"/>
              <a:t>Женщина, Санкт-Петербург, 42 года</a:t>
            </a:r>
          </a:p>
        </p:txBody>
      </p:sp>
      <p:sp>
        <p:nvSpPr>
          <p:cNvPr id="6" name="TextBox 5">
            <a:extLst>
              <a:ext uri="{FF2B5EF4-FFF2-40B4-BE49-F238E27FC236}">
                <a16:creationId xmlns:a16="http://schemas.microsoft.com/office/drawing/2014/main" id="{38C39347-0E08-4C6D-B2BE-EBB9286087D6}"/>
              </a:ext>
            </a:extLst>
          </p:cNvPr>
          <p:cNvSpPr txBox="1"/>
          <p:nvPr/>
        </p:nvSpPr>
        <p:spPr>
          <a:xfrm>
            <a:off x="343356" y="5127733"/>
            <a:ext cx="2977693" cy="1931298"/>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Не </a:t>
            </a:r>
            <a:r>
              <a:rPr lang="ru-RU" dirty="0"/>
              <a:t>хотелось форму носить с собой физкультурную. Потому что </a:t>
            </a:r>
            <a:r>
              <a:rPr lang="ru-RU" b="1" dirty="0"/>
              <a:t>не всегда есть возможность купить дорогую форму для занятий, а они в школе очень комплексуют </a:t>
            </a:r>
            <a:r>
              <a:rPr lang="ru-RU" dirty="0"/>
              <a:t>по этому поводу. Если у одного там форма за двадцать тысяч, значит у меня должна быть, если не дороже, то хотя бы не дешевле. Поэтому она увиливала. А потом она поняла, что это такая ерунда, абсолютно никому не важно в чем ты пришел, уже стала по-другому</a:t>
            </a:r>
          </a:p>
          <a:p>
            <a:pPr algn="r">
              <a:spcBef>
                <a:spcPts val="1200"/>
              </a:spcBef>
            </a:pPr>
            <a:r>
              <a:rPr lang="ru-RU" dirty="0"/>
              <a:t>Женщина, Москва, 61 год</a:t>
            </a:r>
          </a:p>
        </p:txBody>
      </p:sp>
      <p:sp>
        <p:nvSpPr>
          <p:cNvPr id="7" name="TextBox 6">
            <a:extLst>
              <a:ext uri="{FF2B5EF4-FFF2-40B4-BE49-F238E27FC236}">
                <a16:creationId xmlns:a16="http://schemas.microsoft.com/office/drawing/2014/main" id="{D2E0FAA1-C782-467C-88F4-E88CC757B353}"/>
              </a:ext>
            </a:extLst>
          </p:cNvPr>
          <p:cNvSpPr txBox="1"/>
          <p:nvPr/>
        </p:nvSpPr>
        <p:spPr>
          <a:xfrm>
            <a:off x="3546475" y="5127733"/>
            <a:ext cx="2978150" cy="1931298"/>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Ненавидела физкультуру. Но дома я занималась: я качала пресс, делала планки, вот это вот все, еще в 9 классе. Я помню я сдавала экзамен по физкультуре, меня учитель по физкультуре догнал и сказал: “Как ты смогла это сдать, если ты никогда не ходишь на физкультуру”, а я сдала его на 5, потому что для меня было очень легко. </a:t>
            </a:r>
            <a:r>
              <a:rPr lang="ru-RU" b="1" dirty="0"/>
              <a:t>Почему не нравилось в школе? Может это было не модно тогда, </a:t>
            </a:r>
            <a:r>
              <a:rPr lang="ru-RU" dirty="0"/>
              <a:t>дети, свои тараканы в голове. </a:t>
            </a:r>
          </a:p>
          <a:p>
            <a:pPr algn="r">
              <a:spcBef>
                <a:spcPts val="1200"/>
              </a:spcBef>
            </a:pPr>
            <a:r>
              <a:rPr lang="ru-RU" dirty="0"/>
              <a:t>Женщина, 40 лет, Москва</a:t>
            </a:r>
          </a:p>
        </p:txBody>
      </p:sp>
      <p:sp>
        <p:nvSpPr>
          <p:cNvPr id="8" name="Заголовок 1">
            <a:extLst>
              <a:ext uri="{FF2B5EF4-FFF2-40B4-BE49-F238E27FC236}">
                <a16:creationId xmlns:a16="http://schemas.microsoft.com/office/drawing/2014/main" id="{714880E0-3418-41CD-8A0D-962DC341A45E}"/>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Цитаты</a:t>
            </a:r>
          </a:p>
        </p:txBody>
      </p:sp>
      <p:sp>
        <p:nvSpPr>
          <p:cNvPr id="9" name="Прямоугольник 8">
            <a:extLst>
              <a:ext uri="{FF2B5EF4-FFF2-40B4-BE49-F238E27FC236}">
                <a16:creationId xmlns:a16="http://schemas.microsoft.com/office/drawing/2014/main" id="{5028B34E-4DFC-4B0E-9DFE-47FA6EEE4460}"/>
              </a:ext>
            </a:extLst>
          </p:cNvPr>
          <p:cNvSpPr/>
          <p:nvPr/>
        </p:nvSpPr>
        <p:spPr>
          <a:xfrm>
            <a:off x="1" y="312788"/>
            <a:ext cx="58038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3" name="Прямоугольник 12">
            <a:extLst>
              <a:ext uri="{FF2B5EF4-FFF2-40B4-BE49-F238E27FC236}">
                <a16:creationId xmlns:a16="http://schemas.microsoft.com/office/drawing/2014/main" id="{52E09187-3B8F-4C0C-908A-502C68C520E2}"/>
              </a:ext>
            </a:extLst>
          </p:cNvPr>
          <p:cNvSpPr/>
          <p:nvPr/>
        </p:nvSpPr>
        <p:spPr>
          <a:xfrm>
            <a:off x="333375" y="3729136"/>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EE83D967-3CB1-4B37-BD57-8C44AA8A3995}"/>
              </a:ext>
            </a:extLst>
          </p:cNvPr>
          <p:cNvSpPr/>
          <p:nvPr/>
        </p:nvSpPr>
        <p:spPr>
          <a:xfrm>
            <a:off x="3536950" y="3721530"/>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a:extLst>
              <a:ext uri="{FF2B5EF4-FFF2-40B4-BE49-F238E27FC236}">
                <a16:creationId xmlns:a16="http://schemas.microsoft.com/office/drawing/2014/main" id="{BE227A96-E018-40CC-A79C-8DB72A9942A5}"/>
              </a:ext>
            </a:extLst>
          </p:cNvPr>
          <p:cNvSpPr/>
          <p:nvPr/>
        </p:nvSpPr>
        <p:spPr>
          <a:xfrm>
            <a:off x="333375" y="7158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9" name="Прямоугольник 18">
            <a:extLst>
              <a:ext uri="{FF2B5EF4-FFF2-40B4-BE49-F238E27FC236}">
                <a16:creationId xmlns:a16="http://schemas.microsoft.com/office/drawing/2014/main" id="{BC7A4084-AF40-4BD4-93BD-058B578586F6}"/>
              </a:ext>
            </a:extLst>
          </p:cNvPr>
          <p:cNvSpPr/>
          <p:nvPr/>
        </p:nvSpPr>
        <p:spPr>
          <a:xfrm>
            <a:off x="3536950" y="7158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id="{A3FDEDDB-BE87-44AB-A3A7-64D0D7FCF4F4}"/>
              </a:ext>
            </a:extLst>
          </p:cNvPr>
          <p:cNvSpPr txBox="1"/>
          <p:nvPr/>
        </p:nvSpPr>
        <p:spPr>
          <a:xfrm>
            <a:off x="1592217" y="7150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2" name="TextBox 21">
            <a:extLst>
              <a:ext uri="{FF2B5EF4-FFF2-40B4-BE49-F238E27FC236}">
                <a16:creationId xmlns:a16="http://schemas.microsoft.com/office/drawing/2014/main" id="{DB53CB41-020B-4B55-8E66-01766E090548}"/>
              </a:ext>
            </a:extLst>
          </p:cNvPr>
          <p:cNvSpPr txBox="1"/>
          <p:nvPr/>
        </p:nvSpPr>
        <p:spPr>
          <a:xfrm>
            <a:off x="4807857" y="7150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3" name="TextBox 22">
            <a:extLst>
              <a:ext uri="{FF2B5EF4-FFF2-40B4-BE49-F238E27FC236}">
                <a16:creationId xmlns:a16="http://schemas.microsoft.com/office/drawing/2014/main" id="{3AE48348-A1FD-487A-83AD-9E64204055AC}"/>
              </a:ext>
            </a:extLst>
          </p:cNvPr>
          <p:cNvSpPr txBox="1"/>
          <p:nvPr/>
        </p:nvSpPr>
        <p:spPr>
          <a:xfrm>
            <a:off x="1599837" y="37107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4" name="TextBox 23">
            <a:extLst>
              <a:ext uri="{FF2B5EF4-FFF2-40B4-BE49-F238E27FC236}">
                <a16:creationId xmlns:a16="http://schemas.microsoft.com/office/drawing/2014/main" id="{8C823DA1-6621-4CB3-BFB2-BC1CA273FEF8}"/>
              </a:ext>
            </a:extLst>
          </p:cNvPr>
          <p:cNvSpPr txBox="1"/>
          <p:nvPr/>
        </p:nvSpPr>
        <p:spPr>
          <a:xfrm>
            <a:off x="4815477" y="37107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Tree>
    <p:extLst>
      <p:ext uri="{BB962C8B-B14F-4D97-AF65-F5344CB8AC3E}">
        <p14:creationId xmlns:p14="http://schemas.microsoft.com/office/powerpoint/2010/main" val="4134533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89C2E6DC-9627-4B82-B624-BAAA1C649093}"/>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Подростковое выбывание</a:t>
            </a:r>
          </a:p>
        </p:txBody>
      </p:sp>
      <p:sp>
        <p:nvSpPr>
          <p:cNvPr id="5" name="Прямоугольник 4">
            <a:extLst>
              <a:ext uri="{FF2B5EF4-FFF2-40B4-BE49-F238E27FC236}">
                <a16:creationId xmlns:a16="http://schemas.microsoft.com/office/drawing/2014/main" id="{0A758747-FB79-4998-920C-A8CD1865BCCB}"/>
              </a:ext>
            </a:extLst>
          </p:cNvPr>
          <p:cNvSpPr/>
          <p:nvPr/>
        </p:nvSpPr>
        <p:spPr>
          <a:xfrm>
            <a:off x="1" y="312788"/>
            <a:ext cx="4183855"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9" name="Диаграмма 8">
            <a:extLst>
              <a:ext uri="{FF2B5EF4-FFF2-40B4-BE49-F238E27FC236}">
                <a16:creationId xmlns:a16="http://schemas.microsoft.com/office/drawing/2014/main" id="{EF5808DA-99E1-4B05-8D5F-5BD168BB877F}"/>
              </a:ext>
            </a:extLst>
          </p:cNvPr>
          <p:cNvGraphicFramePr/>
          <p:nvPr>
            <p:extLst>
              <p:ext uri="{D42A27DB-BD31-4B8C-83A1-F6EECF244321}">
                <p14:modId xmlns:p14="http://schemas.microsoft.com/office/powerpoint/2010/main" val="902226073"/>
              </p:ext>
            </p:extLst>
          </p:nvPr>
        </p:nvGraphicFramePr>
        <p:xfrm>
          <a:off x="321183" y="1121664"/>
          <a:ext cx="6203442" cy="259749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3B58955F-336A-4052-AA40-B1772BB07BE9}"/>
              </a:ext>
            </a:extLst>
          </p:cNvPr>
          <p:cNvSpPr txBox="1"/>
          <p:nvPr/>
        </p:nvSpPr>
        <p:spPr>
          <a:xfrm>
            <a:off x="345732" y="688670"/>
            <a:ext cx="6178893" cy="470578"/>
          </a:xfrm>
          <a:prstGeom prst="rect">
            <a:avLst/>
          </a:prstGeom>
          <a:noFill/>
        </p:spPr>
        <p:txBody>
          <a:bodyPr wrap="square" lIns="0" tIns="0" rIns="0" bIns="0">
            <a:spAutoFit/>
          </a:bodyPr>
          <a:lstStyle/>
          <a:p>
            <a:pPr algn="just">
              <a:lnSpc>
                <a:spcPct val="115000"/>
              </a:lnSpc>
              <a:spcAft>
                <a:spcPts val="800"/>
              </a:spcAft>
            </a:pPr>
            <a:r>
              <a:rPr lang="ru-RU" sz="1400" dirty="0">
                <a:solidFill>
                  <a:schemeClr val="tx1">
                    <a:lumMod val="95000"/>
                    <a:lumOff val="5000"/>
                  </a:schemeClr>
                </a:solidFill>
                <a:latin typeface="Bahnschrift SemiCondensed" panose="020B0502040204020203" pitchFamily="34" charset="0"/>
              </a:rPr>
              <a:t>Занимаются ли ваши дети физкультурой, если да, то как часто? </a:t>
            </a:r>
            <a:r>
              <a:rPr lang="ru-RU" sz="1400" dirty="0">
                <a:solidFill>
                  <a:srgbClr val="BEBABB"/>
                </a:solidFill>
                <a:latin typeface="Bahnschrift SemiCondensed" panose="020B0502040204020203" pitchFamily="34" charset="0"/>
              </a:rPr>
              <a:t>(% опрошенных, один ответ)</a:t>
            </a:r>
          </a:p>
        </p:txBody>
      </p:sp>
      <p:sp>
        <p:nvSpPr>
          <p:cNvPr id="12" name="TextBox 11">
            <a:extLst>
              <a:ext uri="{FF2B5EF4-FFF2-40B4-BE49-F238E27FC236}">
                <a16:creationId xmlns:a16="http://schemas.microsoft.com/office/drawing/2014/main" id="{E30142B1-B928-415C-A2EF-E4B2790176CE}"/>
              </a:ext>
            </a:extLst>
          </p:cNvPr>
          <p:cNvSpPr txBox="1"/>
          <p:nvPr/>
        </p:nvSpPr>
        <p:spPr>
          <a:xfrm>
            <a:off x="307023" y="4216808"/>
            <a:ext cx="6217602" cy="2513176"/>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В младшем возрасте дети нередко увлекаются выбранными видами спорта. Одаренных детей отправляют на соревнования, появляются первые победы, радость личных достижений. И пока тренировки не мешают учебе, родители поощряют амбиции.</a:t>
            </a:r>
          </a:p>
          <a:p>
            <a:r>
              <a:rPr lang="ru-RU" dirty="0"/>
              <a:t>К старшим классам у детей и родителей меняются приоритеты, нарастает конфликт между учебной нагрузкой и спортом, дети сталкиваются с проблемой выгорания и</a:t>
            </a:r>
            <a:r>
              <a:rPr lang="ru-RU" dirty="0">
                <a:latin typeface="Times New Roman" panose="02020603050405020304" pitchFamily="18" charset="0"/>
                <a:cs typeface="Times New Roman" panose="02020603050405020304" pitchFamily="18" charset="0"/>
              </a:rPr>
              <a:t> </a:t>
            </a:r>
            <a:r>
              <a:rPr lang="ru-RU" dirty="0"/>
              <a:t>разочарования. Наблюдается подростковое выбывание.</a:t>
            </a:r>
          </a:p>
          <a:p>
            <a:r>
              <a:rPr lang="ru-RU" dirty="0"/>
              <a:t>Важно, чтобы отказываясь от занятий в</a:t>
            </a:r>
            <a:r>
              <a:rPr lang="ru-RU" dirty="0">
                <a:latin typeface="Times New Roman" panose="02020603050405020304" pitchFamily="18" charset="0"/>
                <a:cs typeface="Times New Roman" panose="02020603050405020304" pitchFamily="18" charset="0"/>
              </a:rPr>
              <a:t> </a:t>
            </a:r>
            <a:r>
              <a:rPr lang="ru-RU" dirty="0"/>
              <a:t>СДЮШ и спортивной карьеры ребенок не</a:t>
            </a:r>
            <a:r>
              <a:rPr lang="ru-RU" dirty="0">
                <a:latin typeface="Times New Roman" panose="02020603050405020304" pitchFamily="18" charset="0"/>
                <a:cs typeface="Times New Roman" panose="02020603050405020304" pitchFamily="18" charset="0"/>
              </a:rPr>
              <a:t> </a:t>
            </a:r>
            <a:r>
              <a:rPr lang="ru-RU" dirty="0"/>
              <a:t>отказался от спорта как увлечения, досуга. Активность остается в жизни ребенка, если ему предлагают новую модель «спорта как хобби», вариант гармонизации нагрузки. </a:t>
            </a:r>
          </a:p>
        </p:txBody>
      </p:sp>
      <p:sp>
        <p:nvSpPr>
          <p:cNvPr id="13" name="Прямоугольник 12">
            <a:extLst>
              <a:ext uri="{FF2B5EF4-FFF2-40B4-BE49-F238E27FC236}">
                <a16:creationId xmlns:a16="http://schemas.microsoft.com/office/drawing/2014/main" id="{2AB2DF14-6455-47B0-BE76-6D37B328F6EF}"/>
              </a:ext>
            </a:extLst>
          </p:cNvPr>
          <p:cNvSpPr/>
          <p:nvPr/>
        </p:nvSpPr>
        <p:spPr>
          <a:xfrm>
            <a:off x="0" y="7239000"/>
            <a:ext cx="6858000" cy="19049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888522DC-0B98-4156-BD69-2CE1806C6F38}"/>
              </a:ext>
            </a:extLst>
          </p:cNvPr>
          <p:cNvSpPr txBox="1"/>
          <p:nvPr/>
        </p:nvSpPr>
        <p:spPr>
          <a:xfrm>
            <a:off x="345568" y="7480026"/>
            <a:ext cx="6179058" cy="1235350"/>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sz="1600" spc="-5" dirty="0">
                <a:solidFill>
                  <a:schemeClr val="tx1">
                    <a:lumMod val="95000"/>
                    <a:lumOff val="5000"/>
                  </a:schemeClr>
                </a:solidFill>
                <a:latin typeface="Bahnschrift SemiCondensed" panose="020B0502040204020203" pitchFamily="34" charset="0"/>
              </a:rPr>
              <a:t>В детском спорте важна профилактика обрывов. Для формирования долгосрочной привычки ребенок, увлеченный спортом, должен видеть альтернативу спортивной карьере – спорт как игра, вид досуга, источник энергии.</a:t>
            </a:r>
          </a:p>
        </p:txBody>
      </p:sp>
    </p:spTree>
    <p:extLst>
      <p:ext uri="{BB962C8B-B14F-4D97-AF65-F5344CB8AC3E}">
        <p14:creationId xmlns:p14="http://schemas.microsoft.com/office/powerpoint/2010/main" val="2509355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0BE1588C-821B-459B-A6F8-43F0EB3C3F1C}"/>
              </a:ext>
            </a:extLst>
          </p:cNvPr>
          <p:cNvSpPr/>
          <p:nvPr/>
        </p:nvSpPr>
        <p:spPr>
          <a:xfrm>
            <a:off x="0" y="5754624"/>
            <a:ext cx="6858000" cy="338937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Таблица 5">
            <a:extLst>
              <a:ext uri="{FF2B5EF4-FFF2-40B4-BE49-F238E27FC236}">
                <a16:creationId xmlns:a16="http://schemas.microsoft.com/office/drawing/2014/main" id="{7C4179B7-BAC9-428A-BA9C-283150EE6FB9}"/>
              </a:ext>
            </a:extLst>
          </p:cNvPr>
          <p:cNvGraphicFramePr>
            <a:graphicFrameLocks noGrp="1"/>
          </p:cNvGraphicFramePr>
          <p:nvPr>
            <p:extLst>
              <p:ext uri="{D42A27DB-BD31-4B8C-83A1-F6EECF244321}">
                <p14:modId xmlns:p14="http://schemas.microsoft.com/office/powerpoint/2010/main" val="4164847835"/>
              </p:ext>
            </p:extLst>
          </p:nvPr>
        </p:nvGraphicFramePr>
        <p:xfrm>
          <a:off x="323532" y="1485780"/>
          <a:ext cx="6143486" cy="3851401"/>
        </p:xfrm>
        <a:graphic>
          <a:graphicData uri="http://schemas.openxmlformats.org/drawingml/2006/table">
            <a:tbl>
              <a:tblPr firstRow="1" bandRow="1">
                <a:tableStyleId>{5C22544A-7EE6-4342-B048-85BDC9FD1C3A}</a:tableStyleId>
              </a:tblPr>
              <a:tblGrid>
                <a:gridCol w="2026025">
                  <a:extLst>
                    <a:ext uri="{9D8B030D-6E8A-4147-A177-3AD203B41FA5}">
                      <a16:colId xmlns:a16="http://schemas.microsoft.com/office/drawing/2014/main" val="4104886650"/>
                    </a:ext>
                  </a:extLst>
                </a:gridCol>
                <a:gridCol w="665277">
                  <a:extLst>
                    <a:ext uri="{9D8B030D-6E8A-4147-A177-3AD203B41FA5}">
                      <a16:colId xmlns:a16="http://schemas.microsoft.com/office/drawing/2014/main" val="2397212151"/>
                    </a:ext>
                  </a:extLst>
                </a:gridCol>
                <a:gridCol w="611366">
                  <a:extLst>
                    <a:ext uri="{9D8B030D-6E8A-4147-A177-3AD203B41FA5}">
                      <a16:colId xmlns:a16="http://schemas.microsoft.com/office/drawing/2014/main" val="3468814733"/>
                    </a:ext>
                  </a:extLst>
                </a:gridCol>
                <a:gridCol w="598067">
                  <a:extLst>
                    <a:ext uri="{9D8B030D-6E8A-4147-A177-3AD203B41FA5}">
                      <a16:colId xmlns:a16="http://schemas.microsoft.com/office/drawing/2014/main" val="3632343101"/>
                    </a:ext>
                  </a:extLst>
                </a:gridCol>
                <a:gridCol w="575064">
                  <a:extLst>
                    <a:ext uri="{9D8B030D-6E8A-4147-A177-3AD203B41FA5}">
                      <a16:colId xmlns:a16="http://schemas.microsoft.com/office/drawing/2014/main" val="1522764244"/>
                    </a:ext>
                  </a:extLst>
                </a:gridCol>
                <a:gridCol w="563563">
                  <a:extLst>
                    <a:ext uri="{9D8B030D-6E8A-4147-A177-3AD203B41FA5}">
                      <a16:colId xmlns:a16="http://schemas.microsoft.com/office/drawing/2014/main" val="728653937"/>
                    </a:ext>
                  </a:extLst>
                </a:gridCol>
                <a:gridCol w="569314">
                  <a:extLst>
                    <a:ext uri="{9D8B030D-6E8A-4147-A177-3AD203B41FA5}">
                      <a16:colId xmlns:a16="http://schemas.microsoft.com/office/drawing/2014/main" val="2739833771"/>
                    </a:ext>
                  </a:extLst>
                </a:gridCol>
                <a:gridCol w="534810">
                  <a:extLst>
                    <a:ext uri="{9D8B030D-6E8A-4147-A177-3AD203B41FA5}">
                      <a16:colId xmlns:a16="http://schemas.microsoft.com/office/drawing/2014/main" val="1156548383"/>
                    </a:ext>
                  </a:extLst>
                </a:gridCol>
              </a:tblGrid>
              <a:tr h="365138">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Тренировки для физического здоровья</a:t>
                      </a:r>
                    </a:p>
                  </a:txBody>
                  <a:tcPr marL="0" marR="180000" marT="108000" marB="36000" anchor="ctr">
                    <a:lnL w="12700" cmpd="sng">
                      <a:noFill/>
                    </a:lnL>
                    <a:lnR w="19050" cap="flat" cmpd="sng" algn="ctr">
                      <a:solidFill>
                        <a:srgbClr val="776476"/>
                      </a:solid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67</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69</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67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64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70</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70776"/>
                  </a:ext>
                </a:extLst>
              </a:tr>
              <a:tr h="389321">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Способ показать правильный пример, привить интерес к активной жизни</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60</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57</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62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56</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9965891"/>
                  </a:ext>
                </a:extLst>
              </a:tr>
              <a:tr h="365252">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Способ укрепить семью, больше времени проводить вместе</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52</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51</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53</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52</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72471288"/>
                  </a:ext>
                </a:extLst>
              </a:tr>
              <a:tr h="365252">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Способ улучшить отношения с детьми, иметь общие интересы</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44</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42</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43</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4013937"/>
                  </a:ext>
                </a:extLst>
              </a:tr>
              <a:tr h="389321">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Способ развить у детей настойчивость, упорство, целеустремленность</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42</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44</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rgbClr val="BEBABB"/>
                          </a:solidFill>
                          <a:effectLst/>
                          <a:latin typeface="Bahnschrift SemiBold" panose="020B0502040204020203" pitchFamily="34" charset="0"/>
                          <a:ea typeface="+mn-ea"/>
                          <a:cs typeface="+mn-cs"/>
                        </a:rPr>
                        <a:t>33</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48</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1064451"/>
                  </a:ext>
                </a:extLst>
              </a:tr>
              <a:tr h="323041">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Досуг, игры, веселье</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39</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41</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48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31</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4346131"/>
                  </a:ext>
                </a:extLst>
              </a:tr>
              <a:tr h="327227">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Способ повысить уверенность в себе у детей</a:t>
                      </a:r>
                    </a:p>
                  </a:txBody>
                  <a:tcPr marL="0" marR="180000" marT="36000" marB="36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29</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32</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34</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2296793"/>
                  </a:ext>
                </a:extLst>
              </a:tr>
              <a:tr h="365252">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Тренировки для улучшения спортивных результатов</a:t>
                      </a:r>
                    </a:p>
                  </a:txBody>
                  <a:tcPr marL="0" marR="180000" marT="36000" marB="10800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ru-RU" sz="1200" b="1" kern="1200" dirty="0">
                          <a:solidFill>
                            <a:srgbClr val="776476"/>
                          </a:solidFill>
                          <a:effectLst/>
                          <a:latin typeface="Bahnschrift SemiBold" panose="020B0502040204020203" pitchFamily="34" charset="0"/>
                          <a:ea typeface="+mn-ea"/>
                          <a:cs typeface="+mn-cs"/>
                        </a:rPr>
                        <a:t>15</a:t>
                      </a:r>
                    </a:p>
                  </a:txBody>
                  <a:tcPr marL="9525" marR="9525" marT="9525"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13</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rgbClr val="BEBABB"/>
                          </a:solidFill>
                          <a:effectLst/>
                          <a:latin typeface="Bahnschrift SemiBold" panose="020B0502040204020203" pitchFamily="34" charset="0"/>
                          <a:ea typeface="+mn-ea"/>
                          <a:cs typeface="+mn-cs"/>
                        </a:rPr>
                        <a:t>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12</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2203066"/>
                  </a:ext>
                </a:extLst>
              </a:tr>
            </a:tbl>
          </a:graphicData>
        </a:graphic>
      </p:graphicFrame>
      <p:sp>
        <p:nvSpPr>
          <p:cNvPr id="14" name="Заголовок 1">
            <a:extLst>
              <a:ext uri="{FF2B5EF4-FFF2-40B4-BE49-F238E27FC236}">
                <a16:creationId xmlns:a16="http://schemas.microsoft.com/office/drawing/2014/main" id="{DC90460B-582D-4670-BCB2-5128497BC2BF}"/>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Роль семейного спорта</a:t>
            </a:r>
          </a:p>
        </p:txBody>
      </p:sp>
      <p:sp>
        <p:nvSpPr>
          <p:cNvPr id="15" name="Прямоугольник 14">
            <a:extLst>
              <a:ext uri="{FF2B5EF4-FFF2-40B4-BE49-F238E27FC236}">
                <a16:creationId xmlns:a16="http://schemas.microsoft.com/office/drawing/2014/main" id="{80D6DD61-9010-4D57-A2FD-A3092CB79904}"/>
              </a:ext>
            </a:extLst>
          </p:cNvPr>
          <p:cNvSpPr/>
          <p:nvPr/>
        </p:nvSpPr>
        <p:spPr>
          <a:xfrm>
            <a:off x="-30956" y="312788"/>
            <a:ext cx="4405312"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6" name="TextBox 15">
            <a:extLst>
              <a:ext uri="{FF2B5EF4-FFF2-40B4-BE49-F238E27FC236}">
                <a16:creationId xmlns:a16="http://schemas.microsoft.com/office/drawing/2014/main" id="{44A733A1-C65E-4CAE-9F26-30E829477B45}"/>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 бы вы описали занятия спортом со своими детьми? </a:t>
            </a:r>
            <a:r>
              <a:rPr lang="ru-RU" sz="1400" dirty="0">
                <a:solidFill>
                  <a:srgbClr val="BEBABB"/>
                </a:solidFill>
                <a:latin typeface="Bahnschrift SemiCondensed" panose="020B0502040204020203" pitchFamily="34" charset="0"/>
              </a:rPr>
              <a:t>(% опрошенных, занимающихся спортом с детьми)</a:t>
            </a:r>
          </a:p>
        </p:txBody>
      </p:sp>
      <p:sp>
        <p:nvSpPr>
          <p:cNvPr id="18" name="TextBox 17">
            <a:extLst>
              <a:ext uri="{FF2B5EF4-FFF2-40B4-BE49-F238E27FC236}">
                <a16:creationId xmlns:a16="http://schemas.microsoft.com/office/drawing/2014/main" id="{D8ECFE45-1A64-4ED9-A700-40FC40821480}"/>
              </a:ext>
            </a:extLst>
          </p:cNvPr>
          <p:cNvSpPr txBox="1"/>
          <p:nvPr/>
        </p:nvSpPr>
        <p:spPr>
          <a:xfrm>
            <a:off x="338773" y="6069992"/>
            <a:ext cx="6185851" cy="1269592"/>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Семейный спорт не </a:t>
            </a:r>
            <a:r>
              <a:rPr lang="ru-RU" dirty="0" err="1"/>
              <a:t>детоцентричен</a:t>
            </a:r>
            <a:r>
              <a:rPr lang="ru-RU" dirty="0"/>
              <a:t>. Родители вкладывают в него цели, связанные с развитием детей, и задачи собственного физического развития, удовольствия от досуга. </a:t>
            </a:r>
          </a:p>
          <a:p>
            <a:r>
              <a:rPr lang="ru-RU" dirty="0"/>
              <a:t>Семейный спорт мультифункционален. Даже если родители акцентируют утилитарные мотивы, например, укрепление здоровья, спорт оказывает комплексное влияние на динамику отношений в семье. Сплочение и развитие отношений с ребенком достигаются за счет общего опыта, совместно переживаемых трудностей и побед, просто большего объема общения. </a:t>
            </a:r>
          </a:p>
        </p:txBody>
      </p:sp>
      <p:sp>
        <p:nvSpPr>
          <p:cNvPr id="20" name="TextBox 19">
            <a:extLst>
              <a:ext uri="{FF2B5EF4-FFF2-40B4-BE49-F238E27FC236}">
                <a16:creationId xmlns:a16="http://schemas.microsoft.com/office/drawing/2014/main" id="{45592556-D405-4DAA-98D8-410C43A5BF86}"/>
              </a:ext>
            </a:extLst>
          </p:cNvPr>
          <p:cNvSpPr txBox="1"/>
          <p:nvPr/>
        </p:nvSpPr>
        <p:spPr>
          <a:xfrm>
            <a:off x="335724" y="7658220"/>
            <a:ext cx="6185851"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dirty="0"/>
              <a:t>Спортивные занятия – один из наиболее продуктивных видов досуга с точки зрения развития отношений с ребенком.</a:t>
            </a:r>
          </a:p>
        </p:txBody>
      </p:sp>
      <p:grpSp>
        <p:nvGrpSpPr>
          <p:cNvPr id="21" name="Группа 20">
            <a:extLst>
              <a:ext uri="{FF2B5EF4-FFF2-40B4-BE49-F238E27FC236}">
                <a16:creationId xmlns:a16="http://schemas.microsoft.com/office/drawing/2014/main" id="{FC1953E6-3EF5-4CCE-B53F-64D731989BED}"/>
              </a:ext>
            </a:extLst>
          </p:cNvPr>
          <p:cNvGrpSpPr/>
          <p:nvPr/>
        </p:nvGrpSpPr>
        <p:grpSpPr>
          <a:xfrm>
            <a:off x="3139846" y="1264897"/>
            <a:ext cx="3354046" cy="236622"/>
            <a:chOff x="2559257" y="2339111"/>
            <a:chExt cx="3354046" cy="236622"/>
          </a:xfrm>
        </p:grpSpPr>
        <p:sp>
          <p:nvSpPr>
            <p:cNvPr id="22" name="TextBox 21">
              <a:extLst>
                <a:ext uri="{FF2B5EF4-FFF2-40B4-BE49-F238E27FC236}">
                  <a16:creationId xmlns:a16="http://schemas.microsoft.com/office/drawing/2014/main" id="{BA0180AD-2798-4F61-843D-D981695053A4}"/>
                </a:ext>
              </a:extLst>
            </p:cNvPr>
            <p:cNvSpPr txBox="1"/>
            <p:nvPr/>
          </p:nvSpPr>
          <p:spPr>
            <a:xfrm>
              <a:off x="2559257" y="233911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М</a:t>
              </a:r>
            </a:p>
          </p:txBody>
        </p:sp>
        <p:sp>
          <p:nvSpPr>
            <p:cNvPr id="23" name="TextBox 22">
              <a:extLst>
                <a:ext uri="{FF2B5EF4-FFF2-40B4-BE49-F238E27FC236}">
                  <a16:creationId xmlns:a16="http://schemas.microsoft.com/office/drawing/2014/main" id="{51CE0D10-9497-4AE8-87C9-A6F30A6FA966}"/>
                </a:ext>
              </a:extLst>
            </p:cNvPr>
            <p:cNvSpPr txBox="1"/>
            <p:nvPr/>
          </p:nvSpPr>
          <p:spPr>
            <a:xfrm>
              <a:off x="3167362" y="234490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Ж</a:t>
              </a:r>
            </a:p>
          </p:txBody>
        </p:sp>
        <p:sp>
          <p:nvSpPr>
            <p:cNvPr id="24" name="TextBox 23">
              <a:extLst>
                <a:ext uri="{FF2B5EF4-FFF2-40B4-BE49-F238E27FC236}">
                  <a16:creationId xmlns:a16="http://schemas.microsoft.com/office/drawing/2014/main" id="{AA24EAF2-0C03-4145-80AB-ABB64636A2AF}"/>
                </a:ext>
              </a:extLst>
            </p:cNvPr>
            <p:cNvSpPr txBox="1"/>
            <p:nvPr/>
          </p:nvSpPr>
          <p:spPr>
            <a:xfrm>
              <a:off x="3693071" y="2341982"/>
              <a:ext cx="544819"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24-34</a:t>
              </a:r>
            </a:p>
          </p:txBody>
        </p:sp>
        <p:sp>
          <p:nvSpPr>
            <p:cNvPr id="25" name="TextBox 24">
              <a:extLst>
                <a:ext uri="{FF2B5EF4-FFF2-40B4-BE49-F238E27FC236}">
                  <a16:creationId xmlns:a16="http://schemas.microsoft.com/office/drawing/2014/main" id="{2644B054-3ED4-462E-9184-2F4908AE298D}"/>
                </a:ext>
              </a:extLst>
            </p:cNvPr>
            <p:cNvSpPr txBox="1"/>
            <p:nvPr/>
          </p:nvSpPr>
          <p:spPr>
            <a:xfrm>
              <a:off x="4241011"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35-44</a:t>
              </a:r>
            </a:p>
          </p:txBody>
        </p:sp>
        <p:sp>
          <p:nvSpPr>
            <p:cNvPr id="26" name="TextBox 25">
              <a:extLst>
                <a:ext uri="{FF2B5EF4-FFF2-40B4-BE49-F238E27FC236}">
                  <a16:creationId xmlns:a16="http://schemas.microsoft.com/office/drawing/2014/main" id="{40FB9A78-63FC-4B51-B52E-46D3D4868B71}"/>
                </a:ext>
              </a:extLst>
            </p:cNvPr>
            <p:cNvSpPr txBox="1"/>
            <p:nvPr/>
          </p:nvSpPr>
          <p:spPr>
            <a:xfrm>
              <a:off x="4799238"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45-54</a:t>
              </a:r>
            </a:p>
          </p:txBody>
        </p:sp>
        <p:sp>
          <p:nvSpPr>
            <p:cNvPr id="27" name="TextBox 26">
              <a:extLst>
                <a:ext uri="{FF2B5EF4-FFF2-40B4-BE49-F238E27FC236}">
                  <a16:creationId xmlns:a16="http://schemas.microsoft.com/office/drawing/2014/main" id="{6FDA3299-16D5-4C23-9FED-D1F2B7D91598}"/>
                </a:ext>
              </a:extLst>
            </p:cNvPr>
            <p:cNvSpPr txBox="1"/>
            <p:nvPr/>
          </p:nvSpPr>
          <p:spPr>
            <a:xfrm>
              <a:off x="5313469" y="2339111"/>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55-64</a:t>
              </a:r>
            </a:p>
          </p:txBody>
        </p:sp>
      </p:grpSp>
    </p:spTree>
    <p:extLst>
      <p:ext uri="{BB962C8B-B14F-4D97-AF65-F5344CB8AC3E}">
        <p14:creationId xmlns:p14="http://schemas.microsoft.com/office/powerpoint/2010/main" val="1313872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extLst>
              <a:ext uri="{FF2B5EF4-FFF2-40B4-BE49-F238E27FC236}">
                <a16:creationId xmlns:a16="http://schemas.microsoft.com/office/drawing/2014/main" id="{D7215611-D8B2-43AC-8D74-9D44FB2899C6}"/>
              </a:ext>
            </a:extLst>
          </p:cNvPr>
          <p:cNvSpPr/>
          <p:nvPr/>
        </p:nvSpPr>
        <p:spPr>
          <a:xfrm>
            <a:off x="208574" y="1279040"/>
            <a:ext cx="3109690" cy="89421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a:extLst>
              <a:ext uri="{FF2B5EF4-FFF2-40B4-BE49-F238E27FC236}">
                <a16:creationId xmlns:a16="http://schemas.microsoft.com/office/drawing/2014/main" id="{1A306B09-789C-4223-8921-D4F91E30A530}"/>
              </a:ext>
            </a:extLst>
          </p:cNvPr>
          <p:cNvSpPr/>
          <p:nvPr/>
        </p:nvSpPr>
        <p:spPr>
          <a:xfrm>
            <a:off x="3527428" y="1279040"/>
            <a:ext cx="3109690" cy="69374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873B536A-DDEF-4123-9083-55EF9A157CF5}"/>
              </a:ext>
            </a:extLst>
          </p:cNvPr>
          <p:cNvSpPr/>
          <p:nvPr/>
        </p:nvSpPr>
        <p:spPr>
          <a:xfrm>
            <a:off x="3536554" y="2434379"/>
            <a:ext cx="3109690" cy="47919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a:extLst>
              <a:ext uri="{FF2B5EF4-FFF2-40B4-BE49-F238E27FC236}">
                <a16:creationId xmlns:a16="http://schemas.microsoft.com/office/drawing/2014/main" id="{8EB8D881-FE79-44DB-AA85-DCD47F1714E4}"/>
              </a:ext>
            </a:extLst>
          </p:cNvPr>
          <p:cNvSpPr/>
          <p:nvPr/>
        </p:nvSpPr>
        <p:spPr>
          <a:xfrm>
            <a:off x="217223" y="3334241"/>
            <a:ext cx="3109690" cy="50280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a:extLst>
              <a:ext uri="{FF2B5EF4-FFF2-40B4-BE49-F238E27FC236}">
                <a16:creationId xmlns:a16="http://schemas.microsoft.com/office/drawing/2014/main" id="{B55F4A6F-1ECC-4958-9A5E-4521F127B56B}"/>
              </a:ext>
            </a:extLst>
          </p:cNvPr>
          <p:cNvSpPr/>
          <p:nvPr/>
        </p:nvSpPr>
        <p:spPr>
          <a:xfrm>
            <a:off x="3536077" y="3334241"/>
            <a:ext cx="3109690" cy="50280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a:extLst>
              <a:ext uri="{FF2B5EF4-FFF2-40B4-BE49-F238E27FC236}">
                <a16:creationId xmlns:a16="http://schemas.microsoft.com/office/drawing/2014/main" id="{F6A60056-4668-43E8-A015-987CD1C144B4}"/>
              </a:ext>
            </a:extLst>
          </p:cNvPr>
          <p:cNvSpPr/>
          <p:nvPr/>
        </p:nvSpPr>
        <p:spPr>
          <a:xfrm>
            <a:off x="217223" y="4081510"/>
            <a:ext cx="3109690" cy="50280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угольник 29">
            <a:extLst>
              <a:ext uri="{FF2B5EF4-FFF2-40B4-BE49-F238E27FC236}">
                <a16:creationId xmlns:a16="http://schemas.microsoft.com/office/drawing/2014/main" id="{C1B82420-F807-4C37-84F5-85D6126510F4}"/>
              </a:ext>
            </a:extLst>
          </p:cNvPr>
          <p:cNvSpPr/>
          <p:nvPr/>
        </p:nvSpPr>
        <p:spPr>
          <a:xfrm>
            <a:off x="3536077" y="4081510"/>
            <a:ext cx="3109690" cy="50280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a:extLst>
              <a:ext uri="{FF2B5EF4-FFF2-40B4-BE49-F238E27FC236}">
                <a16:creationId xmlns:a16="http://schemas.microsoft.com/office/drawing/2014/main" id="{B453C1C8-CBF2-4906-B89F-F4A909D3C65F}"/>
              </a:ext>
            </a:extLst>
          </p:cNvPr>
          <p:cNvSpPr/>
          <p:nvPr/>
        </p:nvSpPr>
        <p:spPr>
          <a:xfrm>
            <a:off x="3527428" y="5565704"/>
            <a:ext cx="3109690" cy="243190"/>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id="{94210914-C872-4EBF-9A21-DAB01EF96943}"/>
              </a:ext>
            </a:extLst>
          </p:cNvPr>
          <p:cNvSpPr/>
          <p:nvPr/>
        </p:nvSpPr>
        <p:spPr>
          <a:xfrm>
            <a:off x="0" y="7239000"/>
            <a:ext cx="6858000" cy="19049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Google Shape;432;p22">
            <a:extLst>
              <a:ext uri="{FF2B5EF4-FFF2-40B4-BE49-F238E27FC236}">
                <a16:creationId xmlns:a16="http://schemas.microsoft.com/office/drawing/2014/main" id="{B6328A9C-99DA-4EF4-B08B-EC50CBCAE23A}"/>
              </a:ext>
            </a:extLst>
          </p:cNvPr>
          <p:cNvSpPr txBox="1"/>
          <p:nvPr/>
        </p:nvSpPr>
        <p:spPr>
          <a:xfrm>
            <a:off x="1051294" y="6586846"/>
            <a:ext cx="4755412" cy="180049"/>
          </a:xfrm>
          <a:prstGeom prst="rect">
            <a:avLst/>
          </a:prstGeom>
          <a:noFill/>
          <a:ln>
            <a:noFill/>
          </a:ln>
        </p:spPr>
        <p:txBody>
          <a:bodyPr spcFirstLastPara="1" wrap="square" lIns="0" tIns="0" rIns="0" bIns="0" anchor="t" anchorCtr="0">
            <a:spAutoFit/>
          </a:bodyPr>
          <a:lstStyle>
            <a:defPPr>
              <a:defRPr lang="en-US"/>
            </a:defPPr>
            <a:lvl1pPr algn="ctr">
              <a:lnSpc>
                <a:spcPct val="130000"/>
              </a:lnSpc>
              <a:defRPr sz="1050" spc="50">
                <a:solidFill>
                  <a:srgbClr val="CE7859"/>
                </a:solidFill>
                <a:latin typeface="Bahnschrift" panose="020B0502040204020203" pitchFamily="34" charset="0"/>
                <a:ea typeface="Source Sans Pro Light" panose="020B0403030403020204" pitchFamily="34" charset="0"/>
                <a:cs typeface="Calibri"/>
              </a:defRPr>
            </a:lvl1pPr>
          </a:lstStyle>
          <a:p>
            <a:r>
              <a:rPr lang="ru-RU" sz="900" dirty="0">
                <a:solidFill>
                  <a:srgbClr val="F4B49A"/>
                </a:solidFill>
                <a:sym typeface="Calibri"/>
              </a:rPr>
              <a:t>Спорт как совместное увлечение. Роль родителя – «партнер»</a:t>
            </a:r>
          </a:p>
        </p:txBody>
      </p:sp>
      <p:sp>
        <p:nvSpPr>
          <p:cNvPr id="6" name="Прямоугольник 5">
            <a:extLst>
              <a:ext uri="{FF2B5EF4-FFF2-40B4-BE49-F238E27FC236}">
                <a16:creationId xmlns:a16="http://schemas.microsoft.com/office/drawing/2014/main" id="{1F103CE6-8018-4063-9EC9-BAAD4821A56B}"/>
              </a:ext>
            </a:extLst>
          </p:cNvPr>
          <p:cNvSpPr/>
          <p:nvPr/>
        </p:nvSpPr>
        <p:spPr>
          <a:xfrm>
            <a:off x="333375" y="1311552"/>
            <a:ext cx="2987675" cy="782778"/>
          </a:xfrm>
          <a:prstGeom prst="rect">
            <a:avLst/>
          </a:prstGeom>
          <a:noFill/>
        </p:spPr>
        <p:txBody>
          <a:bodyPr wrap="square" lIns="0" tIns="0" rIns="0" bIns="0" numCol="1" spcCol="180000" rtlCol="0">
            <a:noAutofit/>
          </a:bodyPr>
          <a:lstStyle/>
          <a:p>
            <a:pPr fontAlgn="base">
              <a:spcAft>
                <a:spcPts val="600"/>
              </a:spcAft>
              <a:buClr>
                <a:srgbClr val="E4976D"/>
              </a:buClr>
              <a:buSzPct val="80000"/>
              <a:tabLst>
                <a:tab pos="180975" algn="l"/>
                <a:tab pos="444500" algn="l"/>
                <a:tab pos="723900" algn="l"/>
              </a:tabLst>
            </a:pPr>
            <a:r>
              <a:rPr lang="ru-RU" sz="1400" spc="-5" dirty="0">
                <a:latin typeface="Bahnschrift SemiBold" panose="020B0502040204020203" pitchFamily="34" charset="0"/>
                <a:ea typeface="Source Sans Pro" panose="020B0503030403020204" pitchFamily="34" charset="0"/>
                <a:cs typeface="Calibri Light" panose="020F0302020204030204" pitchFamily="34" charset="0"/>
              </a:rPr>
              <a:t>Спорт – способ показать пример, привить здоровые привычки– 60%</a:t>
            </a:r>
          </a:p>
          <a:p>
            <a:pPr fontAlgn="base">
              <a:spcAft>
                <a:spcPts val="600"/>
              </a:spcAft>
              <a:buClr>
                <a:srgbClr val="E4976D"/>
              </a:buClr>
              <a:buSzPct val="80000"/>
              <a:tabLst>
                <a:tab pos="180975" algn="l"/>
                <a:tab pos="444500" algn="l"/>
                <a:tab pos="723900" algn="l"/>
              </a:tabLst>
            </a:pPr>
            <a:r>
              <a:rPr lang="ru-RU" sz="1050" spc="-5" dirty="0">
                <a:latin typeface="Bahnschrift" panose="020B0502040204020203" pitchFamily="34" charset="0"/>
                <a:ea typeface="Source Sans Pro" panose="020B0503030403020204" pitchFamily="34" charset="0"/>
                <a:cs typeface="Calibri Light" panose="020F0302020204030204" pitchFamily="34" charset="0"/>
              </a:rPr>
              <a:t>Более характерно для детей младшего школьного возраста</a:t>
            </a:r>
          </a:p>
        </p:txBody>
      </p:sp>
      <p:sp>
        <p:nvSpPr>
          <p:cNvPr id="7" name="TextBox 6">
            <a:extLst>
              <a:ext uri="{FF2B5EF4-FFF2-40B4-BE49-F238E27FC236}">
                <a16:creationId xmlns:a16="http://schemas.microsoft.com/office/drawing/2014/main" id="{3A86EA49-B879-4E4B-9224-18B51181740D}"/>
              </a:ext>
            </a:extLst>
          </p:cNvPr>
          <p:cNvSpPr txBox="1"/>
          <p:nvPr/>
        </p:nvSpPr>
        <p:spPr>
          <a:xfrm>
            <a:off x="3553801" y="1311552"/>
            <a:ext cx="2970823" cy="1554272"/>
          </a:xfrm>
          <a:prstGeom prst="rect">
            <a:avLst/>
          </a:prstGeom>
        </p:spPr>
        <p:txBody>
          <a:bodyPr vert="horz" wrap="square" lIns="0" tIns="0" rIns="0" bIns="0" numCol="1" spcCol="180000" rtlCol="0">
            <a:spAutoFit/>
          </a:bodyPr>
          <a:lstStyle>
            <a:defPPr>
              <a:defRPr lang="en-US"/>
            </a:defPPr>
            <a:lvl1pPr>
              <a:spcBef>
                <a:spcPts val="5"/>
              </a:spcBef>
              <a:buClr>
                <a:srgbClr val="C00000"/>
              </a:buClr>
              <a:tabLst>
                <a:tab pos="444500" algn="l"/>
                <a:tab pos="723900" algn="l"/>
              </a:tabLst>
              <a:defRPr sz="1150" cap="small" spc="-5">
                <a:latin typeface="Source Sans Pro" panose="020B0503030403020204" pitchFamily="34" charset="0"/>
                <a:ea typeface="Source Sans Pro" panose="020B0503030403020204" pitchFamily="34" charset="0"/>
                <a:cs typeface="Calibri Light" panose="020F0302020204030204" pitchFamily="34" charset="0"/>
              </a:defRPr>
            </a:lvl1pPr>
          </a:lstStyle>
          <a:p>
            <a:pPr>
              <a:spcBef>
                <a:spcPts val="0"/>
              </a:spcBef>
              <a:spcAft>
                <a:spcPts val="600"/>
              </a:spcAft>
            </a:pPr>
            <a:r>
              <a:rPr lang="ru-RU" sz="1400" cap="none" dirty="0">
                <a:latin typeface="Bahnschrift SemiBold" panose="020B0502040204020203" pitchFamily="34" charset="0"/>
              </a:rPr>
              <a:t>Способ развить у детей настойчивость, упорство, целеустремленность – 42%</a:t>
            </a:r>
          </a:p>
          <a:p>
            <a:pPr>
              <a:spcBef>
                <a:spcPts val="0"/>
              </a:spcBef>
              <a:spcAft>
                <a:spcPts val="600"/>
              </a:spcAft>
            </a:pPr>
            <a:r>
              <a:rPr lang="ru-RU" sz="1050" cap="none" dirty="0">
                <a:latin typeface="Bahnschrift" panose="020B0502040204020203" pitchFamily="34" charset="0"/>
              </a:rPr>
              <a:t>Более характерно для родителей мальчиков, особенно, для отцов. </a:t>
            </a:r>
          </a:p>
          <a:p>
            <a:pPr>
              <a:spcBef>
                <a:spcPts val="0"/>
              </a:spcBef>
              <a:spcAft>
                <a:spcPts val="600"/>
              </a:spcAft>
            </a:pPr>
            <a:r>
              <a:rPr lang="ru-RU" sz="1400" cap="none" dirty="0">
                <a:latin typeface="Bahnschrift SemiBold" panose="020B0502040204020203" pitchFamily="34" charset="0"/>
              </a:rPr>
              <a:t>Способ повысить уверенность в себе у детей – 29%</a:t>
            </a:r>
          </a:p>
        </p:txBody>
      </p:sp>
      <p:sp>
        <p:nvSpPr>
          <p:cNvPr id="8" name="TextBox 7">
            <a:extLst>
              <a:ext uri="{FF2B5EF4-FFF2-40B4-BE49-F238E27FC236}">
                <a16:creationId xmlns:a16="http://schemas.microsoft.com/office/drawing/2014/main" id="{AE61D619-2ACC-4EB8-9E15-2924EB8CA0D3}"/>
              </a:ext>
            </a:extLst>
          </p:cNvPr>
          <p:cNvSpPr txBox="1"/>
          <p:nvPr/>
        </p:nvSpPr>
        <p:spPr>
          <a:xfrm>
            <a:off x="333376" y="3357177"/>
            <a:ext cx="2987674" cy="2708434"/>
          </a:xfrm>
          <a:prstGeom prst="rect">
            <a:avLst/>
          </a:prstGeom>
        </p:spPr>
        <p:txBody>
          <a:bodyPr vert="horz" wrap="square" lIns="0" tIns="0" rIns="0" bIns="0" numCol="1" spcCol="180000" rtlCol="0">
            <a:spAutoFit/>
          </a:bodyPr>
          <a:lstStyle>
            <a:defPPr>
              <a:defRPr lang="en-US"/>
            </a:defPPr>
            <a:lvl1pPr indent="0">
              <a:spcBef>
                <a:spcPts val="5"/>
              </a:spcBef>
              <a:buClr>
                <a:srgbClr val="C00000"/>
              </a:buClr>
              <a:buFont typeface="Wingdings" pitchFamily="2" charset="2"/>
              <a:buNone/>
              <a:tabLst>
                <a:tab pos="444500" algn="l"/>
                <a:tab pos="723900" algn="l"/>
              </a:tabLst>
              <a:defRPr sz="1150" b="0" spc="-5">
                <a:latin typeface="Source Sans Pro" panose="020B0503030403020204" pitchFamily="34" charset="0"/>
                <a:ea typeface="Source Sans Pro" panose="020B0503030403020204" pitchFamily="34" charset="0"/>
                <a:cs typeface="Calibri Light" panose="020F0302020204030204" pitchFamily="34" charset="0"/>
              </a:defRPr>
            </a:lvl1pPr>
          </a:lstStyle>
          <a:p>
            <a:pPr fontAlgn="t">
              <a:spcBef>
                <a:spcPts val="0"/>
              </a:spcBef>
              <a:spcAft>
                <a:spcPts val="600"/>
              </a:spcAft>
            </a:pPr>
            <a:r>
              <a:rPr lang="ru-RU" sz="1400" dirty="0">
                <a:latin typeface="Bahnschrift SemiBold" panose="020B0502040204020203" pitchFamily="34" charset="0"/>
              </a:rPr>
              <a:t>Тренировки ради физического здоровья – 67%</a:t>
            </a:r>
          </a:p>
          <a:p>
            <a:pPr fontAlgn="t">
              <a:spcBef>
                <a:spcPts val="0"/>
              </a:spcBef>
              <a:spcAft>
                <a:spcPts val="600"/>
              </a:spcAft>
            </a:pPr>
            <a:r>
              <a:rPr lang="ru-RU" sz="1050" dirty="0">
                <a:latin typeface="Bahnschrift" panose="020B0502040204020203" pitchFamily="34" charset="0"/>
              </a:rPr>
              <a:t>Универсальная мотивация</a:t>
            </a:r>
          </a:p>
          <a:p>
            <a:pPr rtl="0" fontAlgn="t">
              <a:spcBef>
                <a:spcPts val="0"/>
              </a:spcBef>
              <a:spcAft>
                <a:spcPts val="600"/>
              </a:spcAft>
            </a:pPr>
            <a:r>
              <a:rPr lang="ru-RU" sz="1400" dirty="0">
                <a:latin typeface="Bahnschrift SemiBold" panose="020B0502040204020203" pitchFamily="34" charset="0"/>
              </a:rPr>
              <a:t>Тренировки для улучшения спортивных результатов – 15% </a:t>
            </a:r>
          </a:p>
          <a:p>
            <a:pPr fontAlgn="t">
              <a:spcBef>
                <a:spcPts val="0"/>
              </a:spcBef>
              <a:spcAft>
                <a:spcPts val="600"/>
              </a:spcAft>
            </a:pPr>
            <a:r>
              <a:rPr lang="ru-RU" sz="1050" dirty="0">
                <a:latin typeface="Bahnschrift" panose="020B0502040204020203" pitchFamily="34" charset="0"/>
              </a:rPr>
              <a:t>Чем моложе родители, тем чаще они либо сами увлечены каким-либо видом спорта и хотят привлечь к нему ребенка, либо готовы разделить и поддержать амбиции ребенка в каком-либо спорте (пример – мама идет во взрослую секцию фигурного катания параллельно с тем, как дочь занимается в детской; родитель начинает бегать по утрам с сыном-футболистом</a:t>
            </a:r>
          </a:p>
        </p:txBody>
      </p:sp>
      <p:sp>
        <p:nvSpPr>
          <p:cNvPr id="9" name="TextBox 8">
            <a:extLst>
              <a:ext uri="{FF2B5EF4-FFF2-40B4-BE49-F238E27FC236}">
                <a16:creationId xmlns:a16="http://schemas.microsoft.com/office/drawing/2014/main" id="{E1065DC7-B638-44B3-A412-A2F4A9DD6CE1}"/>
              </a:ext>
            </a:extLst>
          </p:cNvPr>
          <p:cNvSpPr txBox="1"/>
          <p:nvPr/>
        </p:nvSpPr>
        <p:spPr>
          <a:xfrm>
            <a:off x="333375" y="7558564"/>
            <a:ext cx="619849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dirty="0"/>
              <a:t>За семейным спортом стоит 2 ключевых типа мотивации, на которые может делаться ставка при продвижении активности – устойчивые здоровые привычки для детей и укрепление отношений в семье через общие интересы</a:t>
            </a:r>
          </a:p>
        </p:txBody>
      </p:sp>
      <p:sp>
        <p:nvSpPr>
          <p:cNvPr id="10" name="Google Shape;431;p22">
            <a:extLst>
              <a:ext uri="{FF2B5EF4-FFF2-40B4-BE49-F238E27FC236}">
                <a16:creationId xmlns:a16="http://schemas.microsoft.com/office/drawing/2014/main" id="{6A6D0C9E-9F8C-48FB-984C-B49C8E908073}"/>
              </a:ext>
            </a:extLst>
          </p:cNvPr>
          <p:cNvSpPr txBox="1"/>
          <p:nvPr/>
        </p:nvSpPr>
        <p:spPr>
          <a:xfrm>
            <a:off x="944505" y="912813"/>
            <a:ext cx="4968990" cy="180049"/>
          </a:xfrm>
          <a:prstGeom prst="rect">
            <a:avLst/>
          </a:prstGeom>
          <a:noFill/>
          <a:ln>
            <a:noFill/>
          </a:ln>
        </p:spPr>
        <p:txBody>
          <a:bodyPr spcFirstLastPara="1" wrap="square" lIns="0" tIns="0" rIns="0" bIns="0" anchor="t" anchorCtr="0">
            <a:spAutoFit/>
          </a:bodyPr>
          <a:lstStyle/>
          <a:p>
            <a:pPr algn="ctr">
              <a:lnSpc>
                <a:spcPct val="130000"/>
              </a:lnSpc>
            </a:pPr>
            <a:r>
              <a:rPr lang="ru-RU" sz="900" spc="50" dirty="0">
                <a:solidFill>
                  <a:srgbClr val="CE7859"/>
                </a:solidFill>
                <a:latin typeface="Bahnschrift" panose="020B0502040204020203" pitchFamily="34" charset="0"/>
                <a:ea typeface="Source Sans Pro Light" panose="020B0403030403020204" pitchFamily="34" charset="0"/>
                <a:cs typeface="Calibri"/>
                <a:sym typeface="Calibri"/>
              </a:rPr>
              <a:t>Спорт как инструмент воспитания. Роль родителя – «наставник»</a:t>
            </a:r>
          </a:p>
        </p:txBody>
      </p:sp>
      <p:sp>
        <p:nvSpPr>
          <p:cNvPr id="11" name="Google Shape;429;p22">
            <a:extLst>
              <a:ext uri="{FF2B5EF4-FFF2-40B4-BE49-F238E27FC236}">
                <a16:creationId xmlns:a16="http://schemas.microsoft.com/office/drawing/2014/main" id="{7F726A30-5385-45F8-98FC-E1CE96BE99AD}"/>
              </a:ext>
            </a:extLst>
          </p:cNvPr>
          <p:cNvSpPr txBox="1"/>
          <p:nvPr/>
        </p:nvSpPr>
        <p:spPr>
          <a:xfrm rot="16200000">
            <a:off x="-1266721" y="2948644"/>
            <a:ext cx="2713491" cy="180049"/>
          </a:xfrm>
          <a:prstGeom prst="rect">
            <a:avLst/>
          </a:prstGeom>
          <a:noFill/>
          <a:ln>
            <a:noFill/>
          </a:ln>
        </p:spPr>
        <p:txBody>
          <a:bodyPr spcFirstLastPara="1" wrap="square" lIns="0" tIns="0" rIns="0" bIns="0" anchor="t" anchorCtr="0">
            <a:spAutoFit/>
          </a:bodyPr>
          <a:lstStyle>
            <a:defPPr>
              <a:defRPr lang="en-US"/>
            </a:defPPr>
            <a:lvl1pPr marR="0" lvl="0" indent="0" algn="ctr">
              <a:lnSpc>
                <a:spcPct val="130000"/>
              </a:lnSpc>
              <a:spcBef>
                <a:spcPts val="0"/>
              </a:spcBef>
              <a:buNone/>
              <a:defRPr sz="900" spc="50">
                <a:solidFill>
                  <a:srgbClr val="7492AC"/>
                </a:solidFill>
                <a:latin typeface="Source Sans Pro Light" panose="020B0403030403020204" pitchFamily="34" charset="0"/>
                <a:ea typeface="Source Sans Pro Light" panose="020B0403030403020204" pitchFamily="34" charset="0"/>
                <a:cs typeface="Calibri"/>
              </a:defRPr>
            </a:lvl1pPr>
          </a:lstStyle>
          <a:p>
            <a:r>
              <a:rPr lang="ru-RU" dirty="0">
                <a:solidFill>
                  <a:srgbClr val="776476"/>
                </a:solidFill>
                <a:latin typeface="Bahnschrift" panose="020B0502040204020203" pitchFamily="34" charset="0"/>
                <a:sym typeface="Calibri"/>
              </a:rPr>
              <a:t>Физическое развитие</a:t>
            </a:r>
            <a:endParaRPr dirty="0">
              <a:solidFill>
                <a:srgbClr val="776476"/>
              </a:solidFill>
              <a:latin typeface="Bahnschrift" panose="020B0502040204020203" pitchFamily="34" charset="0"/>
            </a:endParaRPr>
          </a:p>
        </p:txBody>
      </p:sp>
      <p:sp>
        <p:nvSpPr>
          <p:cNvPr id="12" name="Google Shape;430;p22">
            <a:extLst>
              <a:ext uri="{FF2B5EF4-FFF2-40B4-BE49-F238E27FC236}">
                <a16:creationId xmlns:a16="http://schemas.microsoft.com/office/drawing/2014/main" id="{2C01B5FE-A069-4633-A7E5-255C22419648}"/>
              </a:ext>
            </a:extLst>
          </p:cNvPr>
          <p:cNvSpPr txBox="1"/>
          <p:nvPr/>
        </p:nvSpPr>
        <p:spPr>
          <a:xfrm rot="16200000">
            <a:off x="4401391" y="2971632"/>
            <a:ext cx="4733171" cy="180049"/>
          </a:xfrm>
          <a:prstGeom prst="rect">
            <a:avLst/>
          </a:prstGeom>
          <a:noFill/>
          <a:ln>
            <a:noFill/>
          </a:ln>
        </p:spPr>
        <p:txBody>
          <a:bodyPr spcFirstLastPara="1" wrap="square" lIns="0" tIns="0" rIns="0" bIns="0" anchor="t" anchorCtr="0">
            <a:spAutoFit/>
          </a:bodyPr>
          <a:lstStyle/>
          <a:p>
            <a:pPr algn="ctr">
              <a:lnSpc>
                <a:spcPct val="130000"/>
              </a:lnSpc>
            </a:pPr>
            <a:r>
              <a:rPr lang="ru-RU" sz="900" spc="50" dirty="0">
                <a:solidFill>
                  <a:srgbClr val="A999A8"/>
                </a:solidFill>
                <a:latin typeface="Bahnschrift" panose="020B0502040204020203" pitchFamily="34" charset="0"/>
                <a:ea typeface="Source Sans Pro Light" panose="020B0403030403020204" pitchFamily="34" charset="0"/>
                <a:cs typeface="Calibri"/>
                <a:sym typeface="Calibri"/>
              </a:rPr>
              <a:t>Социальные навыки и психологическое развитие</a:t>
            </a:r>
          </a:p>
        </p:txBody>
      </p:sp>
      <p:sp>
        <p:nvSpPr>
          <p:cNvPr id="13" name="TextBox 12">
            <a:extLst>
              <a:ext uri="{FF2B5EF4-FFF2-40B4-BE49-F238E27FC236}">
                <a16:creationId xmlns:a16="http://schemas.microsoft.com/office/drawing/2014/main" id="{D6B94EC7-E610-4990-83A3-2A0244D383FC}"/>
              </a:ext>
            </a:extLst>
          </p:cNvPr>
          <p:cNvSpPr txBox="1"/>
          <p:nvPr/>
        </p:nvSpPr>
        <p:spPr>
          <a:xfrm>
            <a:off x="3553802" y="3357177"/>
            <a:ext cx="2970823" cy="2831544"/>
          </a:xfrm>
          <a:prstGeom prst="rect">
            <a:avLst/>
          </a:prstGeom>
        </p:spPr>
        <p:txBody>
          <a:bodyPr vert="horz" wrap="square" lIns="0" tIns="0" rIns="0" bIns="0" numCol="1" spcCol="180000" rtlCol="0">
            <a:spAutoFit/>
          </a:bodyPr>
          <a:lstStyle>
            <a:defPPr>
              <a:defRPr lang="en-US"/>
            </a:defPPr>
            <a:lvl1pPr>
              <a:spcBef>
                <a:spcPts val="5"/>
              </a:spcBef>
              <a:buClr>
                <a:srgbClr val="C00000"/>
              </a:buClr>
              <a:tabLst>
                <a:tab pos="444500" algn="l"/>
                <a:tab pos="723900" algn="l"/>
              </a:tabLst>
              <a:defRPr sz="1150" cap="small" spc="-5">
                <a:latin typeface="Source Sans Pro" panose="020B0503030403020204" pitchFamily="34" charset="0"/>
                <a:ea typeface="Source Sans Pro" panose="020B0503030403020204" pitchFamily="34" charset="0"/>
                <a:cs typeface="Calibri Light" panose="020F0302020204030204" pitchFamily="34" charset="0"/>
              </a:defRPr>
            </a:lvl1pPr>
          </a:lstStyle>
          <a:p>
            <a:pPr>
              <a:spcBef>
                <a:spcPts val="0"/>
              </a:spcBef>
              <a:spcAft>
                <a:spcPts val="600"/>
              </a:spcAft>
            </a:pPr>
            <a:r>
              <a:rPr lang="ru-RU" sz="1400" cap="none" dirty="0">
                <a:latin typeface="Bahnschrift SemiBold" panose="020B0502040204020203" pitchFamily="34" charset="0"/>
              </a:rPr>
              <a:t>Способ укрепить семью, больше времени проводить вместе – 52%</a:t>
            </a:r>
          </a:p>
          <a:p>
            <a:pPr>
              <a:spcBef>
                <a:spcPts val="0"/>
              </a:spcBef>
              <a:spcAft>
                <a:spcPts val="600"/>
              </a:spcAft>
            </a:pPr>
            <a:r>
              <a:rPr lang="ru-RU" sz="1050" cap="none" dirty="0">
                <a:latin typeface="Bahnschrift" panose="020B0502040204020203" pitchFamily="34" charset="0"/>
              </a:rPr>
              <a:t>Универсальная мотивация</a:t>
            </a:r>
            <a:endParaRPr lang="ru-RU" sz="1050" cap="none" dirty="0">
              <a:latin typeface="Montserrat ExtraBold" panose="00000900000000000000" pitchFamily="2" charset="-52"/>
              <a:ea typeface="+mn-ea"/>
              <a:cs typeface="+mn-cs"/>
            </a:endParaRPr>
          </a:p>
          <a:p>
            <a:pPr>
              <a:spcBef>
                <a:spcPts val="0"/>
              </a:spcBef>
              <a:spcAft>
                <a:spcPts val="600"/>
              </a:spcAft>
            </a:pPr>
            <a:r>
              <a:rPr lang="ru-RU" sz="1400" cap="none" dirty="0">
                <a:latin typeface="Bahnschrift SemiBold" panose="020B0502040204020203" pitchFamily="34" charset="0"/>
              </a:rPr>
              <a:t>Способ улучшить отношения с детьми, иметь общие интересы 44%</a:t>
            </a:r>
          </a:p>
          <a:p>
            <a:pPr>
              <a:spcBef>
                <a:spcPts val="0"/>
              </a:spcBef>
              <a:spcAft>
                <a:spcPts val="600"/>
              </a:spcAft>
            </a:pPr>
            <a:r>
              <a:rPr lang="ru-RU" sz="1050" cap="none" dirty="0">
                <a:latin typeface="Bahnschrift" panose="020B0502040204020203" pitchFamily="34" charset="0"/>
              </a:rPr>
              <a:t>Более характерно для семей с подростками</a:t>
            </a:r>
          </a:p>
          <a:p>
            <a:pPr>
              <a:spcBef>
                <a:spcPts val="0"/>
              </a:spcBef>
              <a:spcAft>
                <a:spcPts val="600"/>
              </a:spcAft>
            </a:pPr>
            <a:r>
              <a:rPr lang="ru-RU" sz="1050" cap="none" dirty="0">
                <a:latin typeface="Bahnschrift" panose="020B0502040204020203" pitchFamily="34" charset="0"/>
              </a:rPr>
              <a:t>Среди родителей, которые проводят больше времени с детьми и, в частности, тренируются с ними, больше тех, кто по самооценке «хорошо понимает поколение детей»</a:t>
            </a:r>
          </a:p>
          <a:p>
            <a:pPr>
              <a:spcBef>
                <a:spcPts val="0"/>
              </a:spcBef>
              <a:spcAft>
                <a:spcPts val="600"/>
              </a:spcAft>
            </a:pPr>
            <a:r>
              <a:rPr lang="ru-RU" sz="1400" cap="none" dirty="0">
                <a:latin typeface="Bahnschrift SemiBold" panose="020B0502040204020203" pitchFamily="34" charset="0"/>
              </a:rPr>
              <a:t>Досуг, игры, веселье – 39% </a:t>
            </a:r>
          </a:p>
          <a:p>
            <a:pPr>
              <a:spcBef>
                <a:spcPts val="0"/>
              </a:spcBef>
              <a:spcAft>
                <a:spcPts val="600"/>
              </a:spcAft>
            </a:pPr>
            <a:r>
              <a:rPr lang="ru-RU" sz="1050" cap="none" dirty="0">
                <a:latin typeface="Bahnschrift" panose="020B0502040204020203" pitchFamily="34" charset="0"/>
              </a:rPr>
              <a:t>Чем моложе родители, тем чаще спорт – не утилитарное занятие, а развлечение</a:t>
            </a:r>
          </a:p>
        </p:txBody>
      </p:sp>
      <p:cxnSp>
        <p:nvCxnSpPr>
          <p:cNvPr id="14" name="Прямая соединительная линия 13">
            <a:extLst>
              <a:ext uri="{FF2B5EF4-FFF2-40B4-BE49-F238E27FC236}">
                <a16:creationId xmlns:a16="http://schemas.microsoft.com/office/drawing/2014/main" id="{23A40B47-A769-48EF-83E0-E8B3756FE63D}"/>
              </a:ext>
            </a:extLst>
          </p:cNvPr>
          <p:cNvCxnSpPr>
            <a:cxnSpLocks/>
          </p:cNvCxnSpPr>
          <p:nvPr/>
        </p:nvCxnSpPr>
        <p:spPr>
          <a:xfrm flipV="1">
            <a:off x="142875" y="3055307"/>
            <a:ext cx="6535075" cy="4086"/>
          </a:xfrm>
          <a:prstGeom prst="line">
            <a:avLst/>
          </a:prstGeom>
          <a:ln w="19050" cap="rnd">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Заголовок 1">
            <a:extLst>
              <a:ext uri="{FF2B5EF4-FFF2-40B4-BE49-F238E27FC236}">
                <a16:creationId xmlns:a16="http://schemas.microsoft.com/office/drawing/2014/main" id="{CD38205B-77F2-4999-B441-E59C71974543}"/>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Что дает семейный спорт?</a:t>
            </a:r>
          </a:p>
        </p:txBody>
      </p:sp>
      <p:sp>
        <p:nvSpPr>
          <p:cNvPr id="17" name="Прямоугольник 16">
            <a:extLst>
              <a:ext uri="{FF2B5EF4-FFF2-40B4-BE49-F238E27FC236}">
                <a16:creationId xmlns:a16="http://schemas.microsoft.com/office/drawing/2014/main" id="{9460D943-7A7F-4AB1-BDB3-A5622ED898E7}"/>
              </a:ext>
            </a:extLst>
          </p:cNvPr>
          <p:cNvSpPr/>
          <p:nvPr/>
        </p:nvSpPr>
        <p:spPr>
          <a:xfrm>
            <a:off x="2" y="312788"/>
            <a:ext cx="4098924"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cxnSp>
        <p:nvCxnSpPr>
          <p:cNvPr id="20" name="Прямая соединительная линия 19">
            <a:extLst>
              <a:ext uri="{FF2B5EF4-FFF2-40B4-BE49-F238E27FC236}">
                <a16:creationId xmlns:a16="http://schemas.microsoft.com/office/drawing/2014/main" id="{5E64811E-157A-4A97-951D-90275AA655C4}"/>
              </a:ext>
            </a:extLst>
          </p:cNvPr>
          <p:cNvCxnSpPr>
            <a:cxnSpLocks/>
          </p:cNvCxnSpPr>
          <p:nvPr/>
        </p:nvCxnSpPr>
        <p:spPr>
          <a:xfrm>
            <a:off x="3429000" y="1147726"/>
            <a:ext cx="0" cy="5416877"/>
          </a:xfrm>
          <a:prstGeom prst="line">
            <a:avLst/>
          </a:prstGeom>
          <a:ln w="19050">
            <a:solidFill>
              <a:srgbClr val="E4976D"/>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a:extLst>
              <a:ext uri="{FF2B5EF4-FFF2-40B4-BE49-F238E27FC236}">
                <a16:creationId xmlns:a16="http://schemas.microsoft.com/office/drawing/2014/main" id="{54FB18E5-0940-4CF3-A1F1-B4C1975E9D53}"/>
              </a:ext>
            </a:extLst>
          </p:cNvPr>
          <p:cNvCxnSpPr>
            <a:cxnSpLocks/>
          </p:cNvCxnSpPr>
          <p:nvPr/>
        </p:nvCxnSpPr>
        <p:spPr>
          <a:xfrm>
            <a:off x="180049" y="3053182"/>
            <a:ext cx="6497903" cy="16950"/>
          </a:xfrm>
          <a:prstGeom prst="line">
            <a:avLst/>
          </a:prstGeom>
          <a:ln w="19050">
            <a:solidFill>
              <a:srgbClr val="77647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0844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Прямоугольник 31">
            <a:extLst>
              <a:ext uri="{FF2B5EF4-FFF2-40B4-BE49-F238E27FC236}">
                <a16:creationId xmlns:a16="http://schemas.microsoft.com/office/drawing/2014/main" id="{0CF37E1D-E5EC-4E5B-B05B-FE6D97F9887D}"/>
              </a:ext>
            </a:extLst>
          </p:cNvPr>
          <p:cNvSpPr/>
          <p:nvPr/>
        </p:nvSpPr>
        <p:spPr>
          <a:xfrm>
            <a:off x="3527428" y="5632071"/>
            <a:ext cx="3109690" cy="62081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a:extLst>
              <a:ext uri="{FF2B5EF4-FFF2-40B4-BE49-F238E27FC236}">
                <a16:creationId xmlns:a16="http://schemas.microsoft.com/office/drawing/2014/main" id="{F9B6B643-F57E-466F-89B4-11B4DA53A19E}"/>
              </a:ext>
            </a:extLst>
          </p:cNvPr>
          <p:cNvSpPr/>
          <p:nvPr/>
        </p:nvSpPr>
        <p:spPr>
          <a:xfrm>
            <a:off x="3531965" y="4832766"/>
            <a:ext cx="3109690" cy="73389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a:extLst>
              <a:ext uri="{FF2B5EF4-FFF2-40B4-BE49-F238E27FC236}">
                <a16:creationId xmlns:a16="http://schemas.microsoft.com/office/drawing/2014/main" id="{69E716E5-197E-42D3-9FCE-0068FCA7B4CC}"/>
              </a:ext>
            </a:extLst>
          </p:cNvPr>
          <p:cNvSpPr/>
          <p:nvPr/>
        </p:nvSpPr>
        <p:spPr>
          <a:xfrm>
            <a:off x="3550288" y="6333788"/>
            <a:ext cx="3109690" cy="23151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угольник 29">
            <a:extLst>
              <a:ext uri="{FF2B5EF4-FFF2-40B4-BE49-F238E27FC236}">
                <a16:creationId xmlns:a16="http://schemas.microsoft.com/office/drawing/2014/main" id="{0F70BB70-ADAB-4F67-B977-4124A99B2195}"/>
              </a:ext>
            </a:extLst>
          </p:cNvPr>
          <p:cNvSpPr/>
          <p:nvPr/>
        </p:nvSpPr>
        <p:spPr>
          <a:xfrm>
            <a:off x="224899" y="6060922"/>
            <a:ext cx="3109690" cy="82927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a:extLst>
              <a:ext uri="{FF2B5EF4-FFF2-40B4-BE49-F238E27FC236}">
                <a16:creationId xmlns:a16="http://schemas.microsoft.com/office/drawing/2014/main" id="{237D088C-0D41-4109-AFAC-86CF1A04D3DB}"/>
              </a:ext>
            </a:extLst>
          </p:cNvPr>
          <p:cNvSpPr/>
          <p:nvPr/>
        </p:nvSpPr>
        <p:spPr>
          <a:xfrm>
            <a:off x="229436" y="4832765"/>
            <a:ext cx="3109690" cy="11241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a:extLst>
              <a:ext uri="{FF2B5EF4-FFF2-40B4-BE49-F238E27FC236}">
                <a16:creationId xmlns:a16="http://schemas.microsoft.com/office/drawing/2014/main" id="{F384BAD0-651E-4914-B181-16CD95C335BD}"/>
              </a:ext>
            </a:extLst>
          </p:cNvPr>
          <p:cNvSpPr/>
          <p:nvPr/>
        </p:nvSpPr>
        <p:spPr>
          <a:xfrm>
            <a:off x="3522891" y="2667073"/>
            <a:ext cx="3109690" cy="84336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a:extLst>
              <a:ext uri="{FF2B5EF4-FFF2-40B4-BE49-F238E27FC236}">
                <a16:creationId xmlns:a16="http://schemas.microsoft.com/office/drawing/2014/main" id="{53B5BA03-4012-4266-A081-205207AEB88F}"/>
              </a:ext>
            </a:extLst>
          </p:cNvPr>
          <p:cNvSpPr/>
          <p:nvPr/>
        </p:nvSpPr>
        <p:spPr>
          <a:xfrm>
            <a:off x="3527428" y="1499876"/>
            <a:ext cx="3109690" cy="108905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a:extLst>
              <a:ext uri="{FF2B5EF4-FFF2-40B4-BE49-F238E27FC236}">
                <a16:creationId xmlns:a16="http://schemas.microsoft.com/office/drawing/2014/main" id="{12F87BC4-A569-4200-AE26-3D53A04AABB8}"/>
              </a:ext>
            </a:extLst>
          </p:cNvPr>
          <p:cNvSpPr/>
          <p:nvPr/>
        </p:nvSpPr>
        <p:spPr>
          <a:xfrm>
            <a:off x="204037" y="2429981"/>
            <a:ext cx="3109690" cy="67722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96979C37-23B8-4051-BB82-A07737E8577D}"/>
              </a:ext>
            </a:extLst>
          </p:cNvPr>
          <p:cNvSpPr/>
          <p:nvPr/>
        </p:nvSpPr>
        <p:spPr>
          <a:xfrm>
            <a:off x="208574" y="1482240"/>
            <a:ext cx="3109690" cy="89421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Заголовок 1">
            <a:extLst>
              <a:ext uri="{FF2B5EF4-FFF2-40B4-BE49-F238E27FC236}">
                <a16:creationId xmlns:a16="http://schemas.microsoft.com/office/drawing/2014/main" id="{89D27226-4C55-423C-A0B6-70A94F4FE055}"/>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Что дает семейный спорт? (1)</a:t>
            </a:r>
          </a:p>
        </p:txBody>
      </p:sp>
      <p:sp>
        <p:nvSpPr>
          <p:cNvPr id="15" name="Прямоугольник 14">
            <a:extLst>
              <a:ext uri="{FF2B5EF4-FFF2-40B4-BE49-F238E27FC236}">
                <a16:creationId xmlns:a16="http://schemas.microsoft.com/office/drawing/2014/main" id="{AC31B530-E12E-4CBF-83E5-589CB0EAD53A}"/>
              </a:ext>
            </a:extLst>
          </p:cNvPr>
          <p:cNvSpPr/>
          <p:nvPr/>
        </p:nvSpPr>
        <p:spPr>
          <a:xfrm>
            <a:off x="2" y="312788"/>
            <a:ext cx="3825873"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7" name="Прямоугольник 16">
            <a:extLst>
              <a:ext uri="{FF2B5EF4-FFF2-40B4-BE49-F238E27FC236}">
                <a16:creationId xmlns:a16="http://schemas.microsoft.com/office/drawing/2014/main" id="{FFDCCF81-4704-4963-A0D9-0F279917CBAB}"/>
              </a:ext>
            </a:extLst>
          </p:cNvPr>
          <p:cNvSpPr/>
          <p:nvPr/>
        </p:nvSpPr>
        <p:spPr>
          <a:xfrm>
            <a:off x="333375" y="1494432"/>
            <a:ext cx="2987675" cy="782778"/>
          </a:xfrm>
          <a:prstGeom prst="rect">
            <a:avLst/>
          </a:prstGeom>
          <a:noFill/>
        </p:spPr>
        <p:txBody>
          <a:bodyPr wrap="square" lIns="0" tIns="0" rIns="0" bIns="0" numCol="1" spcCol="180000" rtlCol="0">
            <a:noAutofit/>
          </a:bodyPr>
          <a:lstStyle/>
          <a:p>
            <a:pPr fontAlgn="base">
              <a:spcAft>
                <a:spcPts val="600"/>
              </a:spcAft>
              <a:buClr>
                <a:srgbClr val="E4976D"/>
              </a:buClr>
              <a:buSzPct val="80000"/>
              <a:tabLst>
                <a:tab pos="180975" algn="l"/>
                <a:tab pos="444500" algn="l"/>
                <a:tab pos="723900" algn="l"/>
              </a:tabLst>
            </a:pPr>
            <a:r>
              <a:rPr lang="ru-RU" sz="1400" spc="-5" dirty="0">
                <a:latin typeface="Bahnschrift SemiBold" panose="020B0502040204020203" pitchFamily="34" charset="0"/>
                <a:ea typeface="Source Sans Pro" panose="020B0503030403020204" pitchFamily="34" charset="0"/>
                <a:cs typeface="Calibri Light" panose="020F0302020204030204" pitchFamily="34" charset="0"/>
              </a:rPr>
              <a:t>Родители верят, что демонстрация на собственном примере – эффективный способ привить привычку к активности</a:t>
            </a:r>
          </a:p>
          <a:p>
            <a:pPr fontAlgn="base">
              <a:spcAft>
                <a:spcPts val="600"/>
              </a:spcAft>
              <a:buClr>
                <a:srgbClr val="E4976D"/>
              </a:buClr>
              <a:buSzPct val="80000"/>
              <a:tabLst>
                <a:tab pos="180975" algn="l"/>
                <a:tab pos="444500" algn="l"/>
                <a:tab pos="723900" algn="l"/>
              </a:tabLst>
            </a:pPr>
            <a:r>
              <a:rPr lang="ru-RU" sz="1400" spc="-5" dirty="0">
                <a:latin typeface="Bahnschrift SemiBold" panose="020B0502040204020203" pitchFamily="34" charset="0"/>
                <a:ea typeface="Source Sans Pro" panose="020B0503030403020204" pitchFamily="34" charset="0"/>
                <a:cs typeface="Calibri Light" panose="020F0302020204030204" pitchFamily="34" charset="0"/>
              </a:rPr>
              <a:t>Родитель испытывает гордость за</a:t>
            </a:r>
            <a:r>
              <a:rPr lang="ru-RU" sz="1400" spc="-5" dirty="0">
                <a:latin typeface="Times New Roman" panose="02020603050405020304" pitchFamily="18" charset="0"/>
                <a:ea typeface="Source Sans Pro" panose="020B0503030403020204" pitchFamily="34" charset="0"/>
                <a:cs typeface="Times New Roman" panose="02020603050405020304" pitchFamily="18" charset="0"/>
              </a:rPr>
              <a:t> </a:t>
            </a:r>
            <a:r>
              <a:rPr lang="ru-RU" sz="1400" spc="-5" dirty="0">
                <a:latin typeface="Bahnschrift SemiBold" panose="020B0502040204020203" pitchFamily="34" charset="0"/>
                <a:ea typeface="Source Sans Pro" panose="020B0503030403020204" pitchFamily="34" charset="0"/>
                <a:cs typeface="Calibri Light" panose="020F0302020204030204" pitchFamily="34" charset="0"/>
              </a:rPr>
              <a:t>спортивные достижения так, будто это его победы</a:t>
            </a:r>
          </a:p>
          <a:p>
            <a:pPr fontAlgn="base">
              <a:spcAft>
                <a:spcPts val="600"/>
              </a:spcAft>
              <a:buClr>
                <a:srgbClr val="E4976D"/>
              </a:buClr>
              <a:buSzPct val="80000"/>
              <a:tabLst>
                <a:tab pos="180975" algn="l"/>
                <a:tab pos="444500" algn="l"/>
                <a:tab pos="723900" algn="l"/>
              </a:tabLst>
            </a:pPr>
            <a:r>
              <a:rPr lang="ru-RU" sz="1050" spc="-5" dirty="0">
                <a:latin typeface="Bahnschrift" panose="020B0502040204020203" pitchFamily="34" charset="0"/>
                <a:ea typeface="Source Sans Pro" panose="020B0503030403020204" pitchFamily="34" charset="0"/>
                <a:cs typeface="Calibri Light" panose="020F0302020204030204" pitchFamily="34" charset="0"/>
              </a:rPr>
              <a:t>«Спортивность» стала атрибутом успеха. Развивая ребенка физически родители делают «инвестиции» в его будущее. Некоторые родители самореализуются помогая успехам детей</a:t>
            </a:r>
          </a:p>
        </p:txBody>
      </p:sp>
      <p:sp>
        <p:nvSpPr>
          <p:cNvPr id="18" name="TextBox 17">
            <a:extLst>
              <a:ext uri="{FF2B5EF4-FFF2-40B4-BE49-F238E27FC236}">
                <a16:creationId xmlns:a16="http://schemas.microsoft.com/office/drawing/2014/main" id="{378EC055-ADDC-4FFB-B6A5-DDD52409D85F}"/>
              </a:ext>
            </a:extLst>
          </p:cNvPr>
          <p:cNvSpPr txBox="1"/>
          <p:nvPr/>
        </p:nvSpPr>
        <p:spPr>
          <a:xfrm>
            <a:off x="3553801" y="1494432"/>
            <a:ext cx="2970823" cy="2816156"/>
          </a:xfrm>
          <a:prstGeom prst="rect">
            <a:avLst/>
          </a:prstGeom>
        </p:spPr>
        <p:txBody>
          <a:bodyPr vert="horz" wrap="square" lIns="0" tIns="0" rIns="0" bIns="0" numCol="1" spcCol="180000" rtlCol="0">
            <a:spAutoFit/>
          </a:bodyPr>
          <a:lstStyle>
            <a:defPPr>
              <a:defRPr lang="en-US"/>
            </a:defPPr>
            <a:lvl1pPr>
              <a:spcBef>
                <a:spcPts val="5"/>
              </a:spcBef>
              <a:buClr>
                <a:srgbClr val="C00000"/>
              </a:buClr>
              <a:tabLst>
                <a:tab pos="444500" algn="l"/>
                <a:tab pos="723900" algn="l"/>
              </a:tabLst>
              <a:defRPr sz="1150" cap="small" spc="-5">
                <a:latin typeface="Source Sans Pro" panose="020B0503030403020204" pitchFamily="34" charset="0"/>
                <a:ea typeface="Source Sans Pro" panose="020B0503030403020204" pitchFamily="34" charset="0"/>
                <a:cs typeface="Calibri Light" panose="020F0302020204030204" pitchFamily="34" charset="0"/>
              </a:defRPr>
            </a:lvl1pPr>
          </a:lstStyle>
          <a:p>
            <a:pPr>
              <a:spcBef>
                <a:spcPts val="0"/>
              </a:spcBef>
              <a:spcAft>
                <a:spcPts val="600"/>
              </a:spcAft>
            </a:pPr>
            <a:r>
              <a:rPr lang="ru-RU" sz="1400" cap="none" dirty="0">
                <a:latin typeface="Bahnschrift SemiBold" panose="020B0502040204020203" pitchFamily="34" charset="0"/>
              </a:rPr>
              <a:t>Родитель связывает со спортом набор желаемых качеств –целеустремленность, силу воли, уверенность. Чаще это направлено на сыновей</a:t>
            </a:r>
          </a:p>
          <a:p>
            <a:pPr>
              <a:spcBef>
                <a:spcPts val="0"/>
              </a:spcBef>
              <a:spcAft>
                <a:spcPts val="600"/>
              </a:spcAft>
            </a:pPr>
            <a:r>
              <a:rPr lang="ru-RU" sz="1400" cap="none" dirty="0">
                <a:latin typeface="Bahnschrift SemiBold" panose="020B0502040204020203" pitchFamily="34" charset="0"/>
              </a:rPr>
              <a:t>Совместные занятия вызывают у родителей удовлетворение и ощущение содержательной заботы. «я – хороший родитель»</a:t>
            </a:r>
          </a:p>
          <a:p>
            <a:pPr>
              <a:spcBef>
                <a:spcPts val="0"/>
              </a:spcBef>
              <a:spcAft>
                <a:spcPts val="600"/>
              </a:spcAft>
            </a:pPr>
            <a:r>
              <a:rPr lang="ru-RU" sz="1050" cap="none" dirty="0">
                <a:latin typeface="Bahnschrift" panose="020B0502040204020203" pitchFamily="34" charset="0"/>
              </a:rPr>
              <a:t>Спорт – это инструмент воспитания личностных качеств, нужных в жизни.</a:t>
            </a:r>
          </a:p>
          <a:p>
            <a:pPr>
              <a:spcBef>
                <a:spcPts val="0"/>
              </a:spcBef>
              <a:spcAft>
                <a:spcPts val="600"/>
              </a:spcAft>
            </a:pPr>
            <a:r>
              <a:rPr lang="ru-RU" sz="1050" cap="none" dirty="0">
                <a:latin typeface="Bahnschrift" panose="020B0502040204020203" pitchFamily="34" charset="0"/>
              </a:rPr>
              <a:t>Спортивные занятия – это фон для более близкого и содержательного общения с детьми</a:t>
            </a:r>
          </a:p>
        </p:txBody>
      </p:sp>
      <p:sp>
        <p:nvSpPr>
          <p:cNvPr id="19" name="TextBox 18">
            <a:extLst>
              <a:ext uri="{FF2B5EF4-FFF2-40B4-BE49-F238E27FC236}">
                <a16:creationId xmlns:a16="http://schemas.microsoft.com/office/drawing/2014/main" id="{3708C146-E543-4679-A673-1FCD82B1CAE7}"/>
              </a:ext>
            </a:extLst>
          </p:cNvPr>
          <p:cNvSpPr txBox="1"/>
          <p:nvPr/>
        </p:nvSpPr>
        <p:spPr>
          <a:xfrm>
            <a:off x="333376" y="4881177"/>
            <a:ext cx="2987674" cy="2577629"/>
          </a:xfrm>
          <a:prstGeom prst="rect">
            <a:avLst/>
          </a:prstGeom>
        </p:spPr>
        <p:txBody>
          <a:bodyPr vert="horz" wrap="square" lIns="0" tIns="0" rIns="0" bIns="0" numCol="1" spcCol="180000" rtlCol="0">
            <a:spAutoFit/>
          </a:bodyPr>
          <a:lstStyle>
            <a:defPPr>
              <a:defRPr lang="en-US"/>
            </a:defPPr>
            <a:lvl1pPr indent="0">
              <a:spcBef>
                <a:spcPts val="5"/>
              </a:spcBef>
              <a:buClr>
                <a:srgbClr val="C00000"/>
              </a:buClr>
              <a:buFont typeface="Wingdings" pitchFamily="2" charset="2"/>
              <a:buNone/>
              <a:tabLst>
                <a:tab pos="444500" algn="l"/>
                <a:tab pos="723900" algn="l"/>
              </a:tabLst>
              <a:defRPr sz="1150" b="0" spc="-5">
                <a:latin typeface="Source Sans Pro" panose="020B0503030403020204" pitchFamily="34" charset="0"/>
                <a:ea typeface="Source Sans Pro" panose="020B0503030403020204" pitchFamily="34" charset="0"/>
                <a:cs typeface="Calibri Light" panose="020F0302020204030204" pitchFamily="34" charset="0"/>
              </a:defRPr>
            </a:lvl1pPr>
          </a:lstStyle>
          <a:p>
            <a:pPr fontAlgn="t">
              <a:spcBef>
                <a:spcPts val="0"/>
              </a:spcBef>
              <a:spcAft>
                <a:spcPts val="600"/>
              </a:spcAft>
            </a:pPr>
            <a:r>
              <a:rPr lang="ru-RU" sz="1400" dirty="0">
                <a:latin typeface="Bahnschrift SemiBold" panose="020B0502040204020203" pitchFamily="34" charset="0"/>
              </a:rPr>
              <a:t>Родитель находит в ребенке компанию для занятий. Данное ребенку обещание, совместный план создает чувство ответственности</a:t>
            </a:r>
          </a:p>
          <a:p>
            <a:pPr fontAlgn="t">
              <a:spcBef>
                <a:spcPts val="0"/>
              </a:spcBef>
              <a:spcAft>
                <a:spcPts val="600"/>
              </a:spcAft>
            </a:pPr>
            <a:r>
              <a:rPr lang="ru-RU" sz="1400" dirty="0">
                <a:latin typeface="Bahnschrift SemiBold" panose="020B0502040204020203" pitchFamily="34" charset="0"/>
              </a:rPr>
              <a:t>Родители, которые занимаются для себя, стремятся оптимизировать время и использовать тренировку еще и для общения</a:t>
            </a:r>
          </a:p>
          <a:p>
            <a:pPr fontAlgn="t">
              <a:spcBef>
                <a:spcPts val="0"/>
              </a:spcBef>
              <a:spcAft>
                <a:spcPts val="600"/>
              </a:spcAft>
            </a:pPr>
            <a:r>
              <a:rPr lang="ru-RU" sz="1050" dirty="0">
                <a:latin typeface="Bahnschrift" panose="020B0502040204020203" pitchFamily="34" charset="0"/>
              </a:rPr>
              <a:t>Родители и дети как партнеры поддерживают друг в друге мотивацию к тренировкам, вместе с детьми наблюдают за своим прогрессом </a:t>
            </a:r>
          </a:p>
        </p:txBody>
      </p:sp>
      <p:sp>
        <p:nvSpPr>
          <p:cNvPr id="21" name="Google Shape;429;p22">
            <a:extLst>
              <a:ext uri="{FF2B5EF4-FFF2-40B4-BE49-F238E27FC236}">
                <a16:creationId xmlns:a16="http://schemas.microsoft.com/office/drawing/2014/main" id="{9A22ED59-7613-48AC-872A-8B8338F9C305}"/>
              </a:ext>
            </a:extLst>
          </p:cNvPr>
          <p:cNvSpPr txBox="1"/>
          <p:nvPr/>
        </p:nvSpPr>
        <p:spPr>
          <a:xfrm rot="16200000">
            <a:off x="-1266721" y="4433588"/>
            <a:ext cx="2713491" cy="180049"/>
          </a:xfrm>
          <a:prstGeom prst="rect">
            <a:avLst/>
          </a:prstGeom>
          <a:noFill/>
          <a:ln>
            <a:noFill/>
          </a:ln>
        </p:spPr>
        <p:txBody>
          <a:bodyPr spcFirstLastPara="1" wrap="square" lIns="0" tIns="0" rIns="0" bIns="0" anchor="t" anchorCtr="0">
            <a:spAutoFit/>
          </a:bodyPr>
          <a:lstStyle>
            <a:defPPr>
              <a:defRPr lang="en-US"/>
            </a:defPPr>
            <a:lvl1pPr marR="0" lvl="0" indent="0" algn="ctr">
              <a:lnSpc>
                <a:spcPct val="130000"/>
              </a:lnSpc>
              <a:spcBef>
                <a:spcPts val="0"/>
              </a:spcBef>
              <a:buNone/>
              <a:defRPr sz="900" spc="50">
                <a:solidFill>
                  <a:srgbClr val="7492AC"/>
                </a:solidFill>
                <a:latin typeface="Source Sans Pro Light" panose="020B0403030403020204" pitchFamily="34" charset="0"/>
                <a:ea typeface="Source Sans Pro Light" panose="020B0403030403020204" pitchFamily="34" charset="0"/>
                <a:cs typeface="Calibri"/>
              </a:defRPr>
            </a:lvl1pPr>
          </a:lstStyle>
          <a:p>
            <a:r>
              <a:rPr lang="ru-RU" dirty="0">
                <a:solidFill>
                  <a:srgbClr val="776476"/>
                </a:solidFill>
                <a:latin typeface="Bahnschrift" panose="020B0502040204020203" pitchFamily="34" charset="0"/>
                <a:sym typeface="Calibri"/>
              </a:rPr>
              <a:t>Физическое развитие</a:t>
            </a:r>
            <a:endParaRPr dirty="0">
              <a:solidFill>
                <a:srgbClr val="776476"/>
              </a:solidFill>
              <a:latin typeface="Bahnschrift" panose="020B0502040204020203" pitchFamily="34" charset="0"/>
            </a:endParaRPr>
          </a:p>
        </p:txBody>
      </p:sp>
      <p:sp>
        <p:nvSpPr>
          <p:cNvPr id="22" name="Google Shape;430;p22">
            <a:extLst>
              <a:ext uri="{FF2B5EF4-FFF2-40B4-BE49-F238E27FC236}">
                <a16:creationId xmlns:a16="http://schemas.microsoft.com/office/drawing/2014/main" id="{3F52648A-FDE7-475D-BB72-8B5BEFD4DC74}"/>
              </a:ext>
            </a:extLst>
          </p:cNvPr>
          <p:cNvSpPr txBox="1"/>
          <p:nvPr/>
        </p:nvSpPr>
        <p:spPr>
          <a:xfrm rot="16200000">
            <a:off x="4401391" y="4450538"/>
            <a:ext cx="4733171" cy="180049"/>
          </a:xfrm>
          <a:prstGeom prst="rect">
            <a:avLst/>
          </a:prstGeom>
          <a:noFill/>
          <a:ln>
            <a:noFill/>
          </a:ln>
        </p:spPr>
        <p:txBody>
          <a:bodyPr spcFirstLastPara="1" wrap="square" lIns="0" tIns="0" rIns="0" bIns="0" anchor="t" anchorCtr="0">
            <a:spAutoFit/>
          </a:bodyPr>
          <a:lstStyle/>
          <a:p>
            <a:pPr algn="ctr">
              <a:lnSpc>
                <a:spcPct val="130000"/>
              </a:lnSpc>
            </a:pPr>
            <a:r>
              <a:rPr lang="ru-RU" sz="900" spc="50" dirty="0">
                <a:solidFill>
                  <a:srgbClr val="A999A8"/>
                </a:solidFill>
                <a:latin typeface="Bahnschrift" panose="020B0502040204020203" pitchFamily="34" charset="0"/>
                <a:ea typeface="Source Sans Pro Light" panose="020B0403030403020204" pitchFamily="34" charset="0"/>
                <a:cs typeface="Calibri"/>
                <a:sym typeface="Calibri"/>
              </a:rPr>
              <a:t>Социальные навыки и психологическое развитие Укрепление отношений</a:t>
            </a:r>
          </a:p>
        </p:txBody>
      </p:sp>
      <p:sp>
        <p:nvSpPr>
          <p:cNvPr id="23" name="TextBox 22">
            <a:extLst>
              <a:ext uri="{FF2B5EF4-FFF2-40B4-BE49-F238E27FC236}">
                <a16:creationId xmlns:a16="http://schemas.microsoft.com/office/drawing/2014/main" id="{43907117-D7C2-4205-BA93-80FDD9EC2BDF}"/>
              </a:ext>
            </a:extLst>
          </p:cNvPr>
          <p:cNvSpPr txBox="1"/>
          <p:nvPr/>
        </p:nvSpPr>
        <p:spPr>
          <a:xfrm>
            <a:off x="3553802" y="4881177"/>
            <a:ext cx="2970823" cy="2546851"/>
          </a:xfrm>
          <a:prstGeom prst="rect">
            <a:avLst/>
          </a:prstGeom>
        </p:spPr>
        <p:txBody>
          <a:bodyPr vert="horz" wrap="square" lIns="0" tIns="0" rIns="0" bIns="0" numCol="1" spcCol="180000" rtlCol="0">
            <a:spAutoFit/>
          </a:bodyPr>
          <a:lstStyle>
            <a:defPPr>
              <a:defRPr lang="en-US"/>
            </a:defPPr>
            <a:lvl1pPr>
              <a:spcBef>
                <a:spcPts val="5"/>
              </a:spcBef>
              <a:buClr>
                <a:srgbClr val="C00000"/>
              </a:buClr>
              <a:tabLst>
                <a:tab pos="444500" algn="l"/>
                <a:tab pos="723900" algn="l"/>
              </a:tabLst>
              <a:defRPr sz="1150" cap="small" spc="-5">
                <a:latin typeface="Source Sans Pro" panose="020B0503030403020204" pitchFamily="34" charset="0"/>
                <a:ea typeface="Source Sans Pro" panose="020B0503030403020204" pitchFamily="34" charset="0"/>
                <a:cs typeface="Calibri Light" panose="020F0302020204030204" pitchFamily="34" charset="0"/>
              </a:defRPr>
            </a:lvl1pPr>
          </a:lstStyle>
          <a:p>
            <a:pPr>
              <a:spcBef>
                <a:spcPts val="0"/>
              </a:spcBef>
              <a:spcAft>
                <a:spcPts val="600"/>
              </a:spcAft>
            </a:pPr>
            <a:r>
              <a:rPr lang="ru-RU" sz="1400" cap="none" dirty="0">
                <a:latin typeface="Bahnschrift SemiBold" panose="020B0502040204020203" pitchFamily="34" charset="0"/>
              </a:rPr>
              <a:t>Появляется ощущение общего дела и трудностей, общие интересы – это усиливает доверие</a:t>
            </a:r>
          </a:p>
          <a:p>
            <a:pPr>
              <a:spcBef>
                <a:spcPts val="0"/>
              </a:spcBef>
              <a:spcAft>
                <a:spcPts val="600"/>
              </a:spcAft>
            </a:pPr>
            <a:r>
              <a:rPr lang="ru-RU" sz="1400" cap="none" dirty="0">
                <a:latin typeface="Bahnschrift SemiBold" panose="020B0502040204020203" pitchFamily="34" charset="0"/>
              </a:rPr>
              <a:t>Спорт дает безопасные и</a:t>
            </a:r>
            <a:r>
              <a:rPr lang="ru-RU" sz="1400" cap="none" dirty="0">
                <a:latin typeface="Times New Roman" panose="02020603050405020304" pitchFamily="18" charset="0"/>
                <a:cs typeface="Times New Roman" panose="02020603050405020304" pitchFamily="18" charset="0"/>
              </a:rPr>
              <a:t> </a:t>
            </a:r>
            <a:r>
              <a:rPr lang="ru-RU" sz="1400" cap="none" dirty="0">
                <a:latin typeface="Bahnschrift SemiBold" panose="020B0502040204020203" pitchFamily="34" charset="0"/>
              </a:rPr>
              <a:t>интересные темы для общения с</a:t>
            </a:r>
            <a:r>
              <a:rPr lang="ru-RU" sz="1400" cap="none" dirty="0">
                <a:latin typeface="Times New Roman" panose="02020603050405020304" pitchFamily="18" charset="0"/>
                <a:cs typeface="Times New Roman" panose="02020603050405020304" pitchFamily="18" charset="0"/>
              </a:rPr>
              <a:t> </a:t>
            </a:r>
            <a:r>
              <a:rPr lang="ru-RU" sz="1400" cap="none" dirty="0">
                <a:latin typeface="Bahnschrift SemiBold" panose="020B0502040204020203" pitchFamily="34" charset="0"/>
              </a:rPr>
              <a:t>подростками</a:t>
            </a:r>
          </a:p>
          <a:p>
            <a:pPr>
              <a:spcBef>
                <a:spcPts val="0"/>
              </a:spcBef>
              <a:spcAft>
                <a:spcPts val="600"/>
              </a:spcAft>
            </a:pPr>
            <a:r>
              <a:rPr lang="ru-RU" sz="1400" cap="none" dirty="0">
                <a:latin typeface="Bahnschrift SemiBold" panose="020B0502040204020203" pitchFamily="34" charset="0"/>
              </a:rPr>
              <a:t>Ощущение общего дела</a:t>
            </a:r>
          </a:p>
          <a:p>
            <a:pPr>
              <a:spcBef>
                <a:spcPts val="0"/>
              </a:spcBef>
              <a:spcAft>
                <a:spcPts val="600"/>
              </a:spcAft>
            </a:pPr>
            <a:r>
              <a:rPr lang="ru-RU" sz="1050" cap="none" dirty="0">
                <a:latin typeface="Bahnschrift" panose="020B0502040204020203" pitchFamily="34" charset="0"/>
              </a:rPr>
              <a:t>Спортивное занятие предполагает много фактического общения – небольших комментариев, разговоров не с целью передачи новой информации, а с целью поддержания контакта</a:t>
            </a:r>
          </a:p>
        </p:txBody>
      </p:sp>
      <p:cxnSp>
        <p:nvCxnSpPr>
          <p:cNvPr id="25" name="Прямая соединительная линия 24">
            <a:extLst>
              <a:ext uri="{FF2B5EF4-FFF2-40B4-BE49-F238E27FC236}">
                <a16:creationId xmlns:a16="http://schemas.microsoft.com/office/drawing/2014/main" id="{4FF8487E-4728-49EC-B4DA-F7E2B4D24370}"/>
              </a:ext>
            </a:extLst>
          </p:cNvPr>
          <p:cNvCxnSpPr>
            <a:cxnSpLocks/>
          </p:cNvCxnSpPr>
          <p:nvPr/>
        </p:nvCxnSpPr>
        <p:spPr>
          <a:xfrm>
            <a:off x="3428603" y="880543"/>
            <a:ext cx="398" cy="5507557"/>
          </a:xfrm>
          <a:prstGeom prst="line">
            <a:avLst/>
          </a:prstGeom>
          <a:ln w="19050" cap="rnd">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E413A686-D520-4443-8DE9-908A9BB050CD}"/>
              </a:ext>
            </a:extLst>
          </p:cNvPr>
          <p:cNvCxnSpPr>
            <a:cxnSpLocks/>
            <a:stCxn id="20" idx="2"/>
          </p:cNvCxnSpPr>
          <p:nvPr/>
        </p:nvCxnSpPr>
        <p:spPr>
          <a:xfrm>
            <a:off x="3429000" y="995326"/>
            <a:ext cx="0" cy="6986380"/>
          </a:xfrm>
          <a:prstGeom prst="line">
            <a:avLst/>
          </a:prstGeom>
          <a:ln w="19050">
            <a:solidFill>
              <a:srgbClr val="E4976D"/>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a:extLst>
              <a:ext uri="{FF2B5EF4-FFF2-40B4-BE49-F238E27FC236}">
                <a16:creationId xmlns:a16="http://schemas.microsoft.com/office/drawing/2014/main" id="{5DE92E9A-53F4-4A7E-A738-0A750F34F4AF}"/>
              </a:ext>
            </a:extLst>
          </p:cNvPr>
          <p:cNvCxnSpPr>
            <a:cxnSpLocks/>
            <a:stCxn id="21" idx="2"/>
            <a:endCxn id="22" idx="0"/>
          </p:cNvCxnSpPr>
          <p:nvPr/>
        </p:nvCxnSpPr>
        <p:spPr>
          <a:xfrm>
            <a:off x="180049" y="4523612"/>
            <a:ext cx="6497903" cy="16950"/>
          </a:xfrm>
          <a:prstGeom prst="line">
            <a:avLst/>
          </a:prstGeom>
          <a:ln w="19050">
            <a:solidFill>
              <a:srgbClr val="776476"/>
            </a:solidFill>
          </a:ln>
        </p:spPr>
        <p:style>
          <a:lnRef idx="1">
            <a:schemeClr val="accent1"/>
          </a:lnRef>
          <a:fillRef idx="0">
            <a:schemeClr val="accent1"/>
          </a:fillRef>
          <a:effectRef idx="0">
            <a:schemeClr val="accent1"/>
          </a:effectRef>
          <a:fontRef idx="minor">
            <a:schemeClr val="tx1"/>
          </a:fontRef>
        </p:style>
      </p:cxnSp>
      <p:sp>
        <p:nvSpPr>
          <p:cNvPr id="20" name="Google Shape;431;p22">
            <a:extLst>
              <a:ext uri="{FF2B5EF4-FFF2-40B4-BE49-F238E27FC236}">
                <a16:creationId xmlns:a16="http://schemas.microsoft.com/office/drawing/2014/main" id="{A020B8B9-41C6-40C8-883A-533158EF426B}"/>
              </a:ext>
            </a:extLst>
          </p:cNvPr>
          <p:cNvSpPr txBox="1"/>
          <p:nvPr/>
        </p:nvSpPr>
        <p:spPr>
          <a:xfrm>
            <a:off x="944505" y="815277"/>
            <a:ext cx="4968990" cy="180049"/>
          </a:xfrm>
          <a:prstGeom prst="rect">
            <a:avLst/>
          </a:prstGeom>
          <a:solidFill>
            <a:schemeClr val="bg1"/>
          </a:solidFill>
          <a:ln>
            <a:noFill/>
          </a:ln>
        </p:spPr>
        <p:txBody>
          <a:bodyPr spcFirstLastPara="1" wrap="square" lIns="0" tIns="0" rIns="0" bIns="0" anchor="t" anchorCtr="0">
            <a:spAutoFit/>
          </a:bodyPr>
          <a:lstStyle/>
          <a:p>
            <a:pPr algn="ctr">
              <a:lnSpc>
                <a:spcPct val="130000"/>
              </a:lnSpc>
            </a:pPr>
            <a:r>
              <a:rPr lang="ru-RU" sz="900" spc="50" dirty="0">
                <a:solidFill>
                  <a:srgbClr val="CE7859"/>
                </a:solidFill>
                <a:latin typeface="Bahnschrift" panose="020B0502040204020203" pitchFamily="34" charset="0"/>
                <a:ea typeface="Source Sans Pro Light" panose="020B0403030403020204" pitchFamily="34" charset="0"/>
                <a:cs typeface="Calibri"/>
                <a:sym typeface="Calibri"/>
              </a:rPr>
              <a:t>Спорт как инструмент воспитания. Роль родителя – «наставник»</a:t>
            </a:r>
          </a:p>
        </p:txBody>
      </p:sp>
      <p:sp>
        <p:nvSpPr>
          <p:cNvPr id="2" name="Google Shape;432;p22">
            <a:extLst>
              <a:ext uri="{FF2B5EF4-FFF2-40B4-BE49-F238E27FC236}">
                <a16:creationId xmlns:a16="http://schemas.microsoft.com/office/drawing/2014/main" id="{D06A1324-A595-9F10-E094-4E2834E366A1}"/>
              </a:ext>
            </a:extLst>
          </p:cNvPr>
          <p:cNvSpPr txBox="1"/>
          <p:nvPr/>
        </p:nvSpPr>
        <p:spPr>
          <a:xfrm>
            <a:off x="956883" y="7995937"/>
            <a:ext cx="4755412" cy="180049"/>
          </a:xfrm>
          <a:prstGeom prst="rect">
            <a:avLst/>
          </a:prstGeom>
          <a:noFill/>
          <a:ln>
            <a:noFill/>
          </a:ln>
        </p:spPr>
        <p:txBody>
          <a:bodyPr spcFirstLastPara="1" wrap="square" lIns="0" tIns="0" rIns="0" bIns="0" anchor="t" anchorCtr="0">
            <a:spAutoFit/>
          </a:bodyPr>
          <a:lstStyle>
            <a:defPPr>
              <a:defRPr lang="en-US"/>
            </a:defPPr>
            <a:lvl1pPr algn="ctr">
              <a:lnSpc>
                <a:spcPct val="130000"/>
              </a:lnSpc>
              <a:defRPr sz="1050" spc="50">
                <a:solidFill>
                  <a:srgbClr val="CE7859"/>
                </a:solidFill>
                <a:latin typeface="Bahnschrift" panose="020B0502040204020203" pitchFamily="34" charset="0"/>
                <a:ea typeface="Source Sans Pro Light" panose="020B0403030403020204" pitchFamily="34" charset="0"/>
                <a:cs typeface="Calibri"/>
              </a:defRPr>
            </a:lvl1pPr>
          </a:lstStyle>
          <a:p>
            <a:r>
              <a:rPr lang="ru-RU" sz="900" dirty="0">
                <a:solidFill>
                  <a:srgbClr val="F4B49A"/>
                </a:solidFill>
                <a:sym typeface="Calibri"/>
              </a:rPr>
              <a:t>Спорт как совместное увлечение. Роль родителя – «партнер»</a:t>
            </a:r>
          </a:p>
        </p:txBody>
      </p:sp>
    </p:spTree>
    <p:extLst>
      <p:ext uri="{BB962C8B-B14F-4D97-AF65-F5344CB8AC3E}">
        <p14:creationId xmlns:p14="http://schemas.microsoft.com/office/powerpoint/2010/main" val="2084791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0228854-C40D-43BE-ACBA-B20ABF9063A5}"/>
              </a:ext>
            </a:extLst>
          </p:cNvPr>
          <p:cNvSpPr txBox="1"/>
          <p:nvPr/>
        </p:nvSpPr>
        <p:spPr>
          <a:xfrm>
            <a:off x="343356" y="5127733"/>
            <a:ext cx="2777053" cy="2100575"/>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b="1" dirty="0"/>
              <a:t>«У нас немного совместного времени. Поэтому, когда мы вместе, это круто. </a:t>
            </a:r>
            <a:r>
              <a:rPr lang="ru-RU" dirty="0"/>
              <a:t>Допустим, вместе мы играем в какой-нибудь футбол, в волейбол, вышли гулять. Младшую тоже с собой возьмем. Часто так бывает, что, допустим, если разнополые дети, то в какой-то момент просто кому-то становится скучно. И он занимается чем-то другим, но он все равно рядом. То есть, получается, что все равно вместе занимаемся чем-то. Такое единение»</a:t>
            </a:r>
          </a:p>
          <a:p>
            <a:endParaRPr lang="ru-RU" dirty="0"/>
          </a:p>
          <a:p>
            <a:pPr algn="r"/>
            <a:r>
              <a:rPr lang="ru-RU" dirty="0"/>
              <a:t>Мужчина, Санкт-Петербург, 35 лет</a:t>
            </a:r>
          </a:p>
        </p:txBody>
      </p:sp>
      <p:sp>
        <p:nvSpPr>
          <p:cNvPr id="13" name="TextBox 12">
            <a:extLst>
              <a:ext uri="{FF2B5EF4-FFF2-40B4-BE49-F238E27FC236}">
                <a16:creationId xmlns:a16="http://schemas.microsoft.com/office/drawing/2014/main" id="{D5F1695C-7B3E-464C-AB26-45ACD36AFDF2}"/>
              </a:ext>
            </a:extLst>
          </p:cNvPr>
          <p:cNvSpPr txBox="1"/>
          <p:nvPr/>
        </p:nvSpPr>
        <p:spPr>
          <a:xfrm>
            <a:off x="3546475" y="5127733"/>
            <a:ext cx="2777052" cy="2135952"/>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«Когда мы только пошли заниматься фитнесом, мы себя не очень физически чувствовали. </a:t>
            </a:r>
            <a:r>
              <a:rPr lang="ru-RU" b="1" dirty="0"/>
              <a:t>Дети заставляли и составляли компанию. Мы больше уже даже 10-ти лет занимаемся, ходим в эти все спортклубы, и чувствуем себя замечательно. </a:t>
            </a:r>
            <a:r>
              <a:rPr lang="ru-RU" dirty="0"/>
              <a:t>Раньше я себе не могла бы позволить ходить даже в горы, потому что это уже не мой возраст. А сейчас я спокойненько на 3 тысячи в горы поднимаюсь. Поэтому фитнес нам, на самом деле, очень здорово помогает»</a:t>
            </a:r>
          </a:p>
          <a:p>
            <a:endParaRPr lang="ru-RU" dirty="0"/>
          </a:p>
          <a:p>
            <a:pPr algn="r"/>
            <a:r>
              <a:rPr lang="ru-RU" dirty="0"/>
              <a:t>Женщина, Москва, 61 год</a:t>
            </a:r>
          </a:p>
        </p:txBody>
      </p:sp>
      <p:sp>
        <p:nvSpPr>
          <p:cNvPr id="8" name="Заголовок 1">
            <a:extLst>
              <a:ext uri="{FF2B5EF4-FFF2-40B4-BE49-F238E27FC236}">
                <a16:creationId xmlns:a16="http://schemas.microsoft.com/office/drawing/2014/main" id="{74C7645B-DC12-478B-8269-86C83DADFBB9}"/>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Роль семейного спорта</a:t>
            </a:r>
          </a:p>
        </p:txBody>
      </p:sp>
      <p:sp>
        <p:nvSpPr>
          <p:cNvPr id="9" name="Прямоугольник 8">
            <a:extLst>
              <a:ext uri="{FF2B5EF4-FFF2-40B4-BE49-F238E27FC236}">
                <a16:creationId xmlns:a16="http://schemas.microsoft.com/office/drawing/2014/main" id="{DD1F0427-371E-4A36-A5A4-0854CA39910D}"/>
              </a:ext>
            </a:extLst>
          </p:cNvPr>
          <p:cNvSpPr/>
          <p:nvPr/>
        </p:nvSpPr>
        <p:spPr>
          <a:xfrm>
            <a:off x="2" y="312788"/>
            <a:ext cx="4381498"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0" name="TextBox 9">
            <a:extLst>
              <a:ext uri="{FF2B5EF4-FFF2-40B4-BE49-F238E27FC236}">
                <a16:creationId xmlns:a16="http://schemas.microsoft.com/office/drawing/2014/main" id="{D28667C7-6A70-4273-B262-1580F0238D4E}"/>
              </a:ext>
            </a:extLst>
          </p:cNvPr>
          <p:cNvSpPr txBox="1"/>
          <p:nvPr/>
        </p:nvSpPr>
        <p:spPr>
          <a:xfrm>
            <a:off x="346076" y="1351702"/>
            <a:ext cx="2899402" cy="2746906"/>
          </a:xfrm>
          <a:prstGeom prst="rect">
            <a:avLst/>
          </a:prstGeom>
          <a:noFill/>
        </p:spPr>
        <p:txBody>
          <a:bodyPr wrap="square" lIns="0" tIns="0" rIns="0" bIns="0">
            <a:spAutoFit/>
          </a:bodyPr>
          <a:lstStyle/>
          <a:p>
            <a:r>
              <a:rPr lang="ru-RU" sz="1050" dirty="0"/>
              <a:t>«</a:t>
            </a:r>
            <a:r>
              <a:rPr lang="ru-RU" sz="1050" spc="-5" dirty="0">
                <a:latin typeface="Bahnschrift" panose="020B0502040204020203" pitchFamily="34" charset="0"/>
              </a:rPr>
              <a:t>Дети, если им не давать нагрузки, они просто в телефоны уйдут и там останутся. А хочется чтобы и мир наблюдал, и активность проявлял. </a:t>
            </a:r>
            <a:r>
              <a:rPr lang="ru-RU" sz="1050" b="1" spc="-5" dirty="0">
                <a:latin typeface="Bahnschrift" panose="020B0502040204020203" pitchFamily="34" charset="0"/>
              </a:rPr>
              <a:t>Приучить к активности можно только на своем личном примере, потому что в маленьком возрасте мало кто может сходу понять, что это нужно и полезно</a:t>
            </a:r>
            <a:r>
              <a:rPr lang="ru-RU" sz="1050" spc="-5" dirty="0">
                <a:latin typeface="Bahnschrift" panose="020B0502040204020203" pitchFamily="34" charset="0"/>
              </a:rPr>
              <a:t>. И, соответственно, семейные узы, они лучше становятся, когда ты делаешь это вместе с ребенком. Когда мы находимся вместе, чем-то вместе занимаемся, он делится тем, что у него произошло, какие события. И сами тоже подтягиваемся, потому что в любом случае возраст все равно идет, нужно себя держать в форме»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Москва, 44 года</a:t>
            </a:r>
          </a:p>
        </p:txBody>
      </p:sp>
      <p:sp>
        <p:nvSpPr>
          <p:cNvPr id="11" name="TextBox 10">
            <a:extLst>
              <a:ext uri="{FF2B5EF4-FFF2-40B4-BE49-F238E27FC236}">
                <a16:creationId xmlns:a16="http://schemas.microsoft.com/office/drawing/2014/main" id="{9FBABB7C-A4AD-45C9-85F1-5504B093892D}"/>
              </a:ext>
            </a:extLst>
          </p:cNvPr>
          <p:cNvSpPr txBox="1"/>
          <p:nvPr/>
        </p:nvSpPr>
        <p:spPr>
          <a:xfrm>
            <a:off x="3612524" y="1351701"/>
            <a:ext cx="2711003" cy="2505522"/>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«Я езжу с дочерью на тренировки, вижу, как она выкладывается. </a:t>
            </a:r>
            <a:r>
              <a:rPr lang="ru-RU" b="1" dirty="0"/>
              <a:t>Для меня это гордость, для меня это стимул, потому что в моем детстве у нас такого не было. </a:t>
            </a:r>
            <a:r>
              <a:rPr lang="ru-RU" dirty="0"/>
              <a:t>Я в 80 родилась, 90 лихие – это вообще ужас. Родители работали, как говорится, как проклятые. Не было такого, чтобы куда-то ездить, куда-то ходить со мной. А сейчас я знаю, что я могу дать ребенку то, чего я не получила в детстве. Внимания, вложений. Возможностей. Мне иногда говорят, что я живу своим ребенком. Ну а как я могу им не жить?» </a:t>
            </a:r>
          </a:p>
          <a:p>
            <a:endParaRPr lang="ru-RU" dirty="0"/>
          </a:p>
          <a:p>
            <a:pPr algn="r"/>
            <a:r>
              <a:rPr lang="ru-RU" dirty="0"/>
              <a:t>Женщина, </a:t>
            </a:r>
            <a:r>
              <a:rPr lang="ru-RU" dirty="0" err="1"/>
              <a:t>Ростов</a:t>
            </a:r>
            <a:r>
              <a:rPr lang="ru-RU" dirty="0"/>
              <a:t>-на-Дону, 39 лет </a:t>
            </a:r>
          </a:p>
        </p:txBody>
      </p:sp>
      <p:sp>
        <p:nvSpPr>
          <p:cNvPr id="14" name="Прямоугольник 13">
            <a:extLst>
              <a:ext uri="{FF2B5EF4-FFF2-40B4-BE49-F238E27FC236}">
                <a16:creationId xmlns:a16="http://schemas.microsoft.com/office/drawing/2014/main" id="{2656909B-D61E-4BAE-B112-025AA6C66B4D}"/>
              </a:ext>
            </a:extLst>
          </p:cNvPr>
          <p:cNvSpPr/>
          <p:nvPr/>
        </p:nvSpPr>
        <p:spPr>
          <a:xfrm>
            <a:off x="333375" y="4262536"/>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B345C0F3-70A6-4F59-AE3B-EDAA3F107719}"/>
              </a:ext>
            </a:extLst>
          </p:cNvPr>
          <p:cNvSpPr/>
          <p:nvPr/>
        </p:nvSpPr>
        <p:spPr>
          <a:xfrm>
            <a:off x="3536950" y="4254930"/>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F4ED2DE0-ABF3-4B88-B0BF-72861C55D447}"/>
              </a:ext>
            </a:extLst>
          </p:cNvPr>
          <p:cNvSpPr/>
          <p:nvPr/>
        </p:nvSpPr>
        <p:spPr>
          <a:xfrm>
            <a:off x="333375" y="7539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7" name="Прямоугольник 16">
            <a:extLst>
              <a:ext uri="{FF2B5EF4-FFF2-40B4-BE49-F238E27FC236}">
                <a16:creationId xmlns:a16="http://schemas.microsoft.com/office/drawing/2014/main" id="{654F6D41-E647-486C-85D5-0715A5D04C62}"/>
              </a:ext>
            </a:extLst>
          </p:cNvPr>
          <p:cNvSpPr/>
          <p:nvPr/>
        </p:nvSpPr>
        <p:spPr>
          <a:xfrm>
            <a:off x="3536950" y="7539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D63B6FF3-04BD-4559-874E-4F2487F591EF}"/>
              </a:ext>
            </a:extLst>
          </p:cNvPr>
          <p:cNvSpPr txBox="1"/>
          <p:nvPr/>
        </p:nvSpPr>
        <p:spPr>
          <a:xfrm>
            <a:off x="1592217" y="7531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9" name="TextBox 18">
            <a:extLst>
              <a:ext uri="{FF2B5EF4-FFF2-40B4-BE49-F238E27FC236}">
                <a16:creationId xmlns:a16="http://schemas.microsoft.com/office/drawing/2014/main" id="{01351E49-17DD-4D14-8484-ECA8C422FA87}"/>
              </a:ext>
            </a:extLst>
          </p:cNvPr>
          <p:cNvSpPr txBox="1"/>
          <p:nvPr/>
        </p:nvSpPr>
        <p:spPr>
          <a:xfrm>
            <a:off x="4807857" y="7531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0" name="TextBox 19">
            <a:extLst>
              <a:ext uri="{FF2B5EF4-FFF2-40B4-BE49-F238E27FC236}">
                <a16:creationId xmlns:a16="http://schemas.microsoft.com/office/drawing/2014/main" id="{7B615D6D-6886-47F5-8C04-7611EECE4170}"/>
              </a:ext>
            </a:extLst>
          </p:cNvPr>
          <p:cNvSpPr txBox="1"/>
          <p:nvPr/>
        </p:nvSpPr>
        <p:spPr>
          <a:xfrm>
            <a:off x="1599837" y="42441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1" name="TextBox 20">
            <a:extLst>
              <a:ext uri="{FF2B5EF4-FFF2-40B4-BE49-F238E27FC236}">
                <a16:creationId xmlns:a16="http://schemas.microsoft.com/office/drawing/2014/main" id="{779A160D-EA66-4281-A3F2-B945FA42E409}"/>
              </a:ext>
            </a:extLst>
          </p:cNvPr>
          <p:cNvSpPr txBox="1"/>
          <p:nvPr/>
        </p:nvSpPr>
        <p:spPr>
          <a:xfrm>
            <a:off x="4815477" y="42441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Tree>
    <p:extLst>
      <p:ext uri="{BB962C8B-B14F-4D97-AF65-F5344CB8AC3E}">
        <p14:creationId xmlns:p14="http://schemas.microsoft.com/office/powerpoint/2010/main" val="2225078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74C7645B-DC12-478B-8269-86C83DADFBB9}"/>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Цикл семейного спорта и жизненный цикл</a:t>
            </a:r>
          </a:p>
        </p:txBody>
      </p:sp>
      <p:sp>
        <p:nvSpPr>
          <p:cNvPr id="9" name="Прямоугольник 8">
            <a:extLst>
              <a:ext uri="{FF2B5EF4-FFF2-40B4-BE49-F238E27FC236}">
                <a16:creationId xmlns:a16="http://schemas.microsoft.com/office/drawing/2014/main" id="{DD1F0427-371E-4A36-A5A4-0854CA39910D}"/>
              </a:ext>
            </a:extLst>
          </p:cNvPr>
          <p:cNvSpPr/>
          <p:nvPr/>
        </p:nvSpPr>
        <p:spPr>
          <a:xfrm>
            <a:off x="2" y="312788"/>
            <a:ext cx="2652711"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26" name="TextBox 25">
            <a:extLst>
              <a:ext uri="{FF2B5EF4-FFF2-40B4-BE49-F238E27FC236}">
                <a16:creationId xmlns:a16="http://schemas.microsoft.com/office/drawing/2014/main" id="{C6817475-E167-44C3-9E7F-5DB773DE92BB}"/>
              </a:ext>
            </a:extLst>
          </p:cNvPr>
          <p:cNvSpPr txBox="1"/>
          <p:nvPr/>
        </p:nvSpPr>
        <p:spPr>
          <a:xfrm>
            <a:off x="3549143" y="1100748"/>
            <a:ext cx="2975482" cy="1329013"/>
          </a:xfrm>
          <a:prstGeom prst="rect">
            <a:avLst/>
          </a:prstGeom>
          <a:noFill/>
        </p:spPr>
        <p:txBody>
          <a:bodyPr wrap="square" lIns="0" tIns="0" rIns="0" bIns="0">
            <a:spAutoFit/>
          </a:bodyPr>
          <a:lstStyle/>
          <a:p>
            <a:r>
              <a:rPr lang="ru-RU" sz="1050" b="1" spc="-5" dirty="0">
                <a:latin typeface="Bahnschrift" panose="020B0502040204020203" pitchFamily="34" charset="0"/>
              </a:rPr>
              <a:t>«Ну, во-первых, это здоровье. Это отказ от компаний</a:t>
            </a:r>
            <a:r>
              <a:rPr lang="ru-RU" sz="1050" spc="-5" dirty="0">
                <a:latin typeface="Bahnschrift" panose="020B0502040204020203" pitchFamily="34" charset="0"/>
              </a:rPr>
              <a:t>, которые могут привести к чему-то нехорошему. Поэтому очень хорошо, когда мы совместно с детьми идем: мы и общаемся, и тренируемся. И мы, родители, это показываем своим примером»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a:t>
            </a:r>
            <a:r>
              <a:rPr lang="ru-RU" sz="1050" spc="-5" dirty="0" err="1">
                <a:latin typeface="Bahnschrift" panose="020B0502040204020203" pitchFamily="34" charset="0"/>
              </a:rPr>
              <a:t>Ростов</a:t>
            </a:r>
            <a:r>
              <a:rPr lang="ru-RU" sz="1050" spc="-5" dirty="0">
                <a:latin typeface="Bahnschrift" panose="020B0502040204020203" pitchFamily="34" charset="0"/>
              </a:rPr>
              <a:t>-на-Дону, 35 </a:t>
            </a:r>
            <a:r>
              <a:rPr lang="ru-RU" sz="1050" spc="-5" dirty="0" err="1">
                <a:latin typeface="Bahnschrift" panose="020B0502040204020203" pitchFamily="34" charset="0"/>
              </a:rPr>
              <a:t>ле</a:t>
            </a:r>
            <a:r>
              <a:rPr lang="ru-RU" sz="1050" spc="-5" dirty="0">
                <a:latin typeface="Bahnschrift" panose="020B0502040204020203" pitchFamily="34" charset="0"/>
              </a:rPr>
              <a:t>. </a:t>
            </a:r>
          </a:p>
        </p:txBody>
      </p:sp>
      <p:sp>
        <p:nvSpPr>
          <p:cNvPr id="29" name="Прямоугольник 28">
            <a:extLst>
              <a:ext uri="{FF2B5EF4-FFF2-40B4-BE49-F238E27FC236}">
                <a16:creationId xmlns:a16="http://schemas.microsoft.com/office/drawing/2014/main" id="{939D5310-9CE2-440A-A93C-A62A280F0D63}"/>
              </a:ext>
            </a:extLst>
          </p:cNvPr>
          <p:cNvSpPr/>
          <p:nvPr/>
        </p:nvSpPr>
        <p:spPr>
          <a:xfrm>
            <a:off x="333375" y="1293333"/>
            <a:ext cx="2987675" cy="782778"/>
          </a:xfrm>
          <a:prstGeom prst="rect">
            <a:avLst/>
          </a:prstGeom>
          <a:noFill/>
        </p:spPr>
        <p:txBody>
          <a:bodyPr wrap="square" lIns="0" tIns="0" rIns="0" bIns="0" numCol="1" spcCol="180000" rtlCol="0">
            <a:noAutofit/>
          </a:bodyPr>
          <a:lstStyle/>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Спорт как основа здоровья</a:t>
            </a:r>
          </a:p>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(родители детей младшего возраста)</a:t>
            </a:r>
          </a:p>
        </p:txBody>
      </p:sp>
      <p:sp>
        <p:nvSpPr>
          <p:cNvPr id="37" name="Прямоугольник 36">
            <a:extLst>
              <a:ext uri="{FF2B5EF4-FFF2-40B4-BE49-F238E27FC236}">
                <a16:creationId xmlns:a16="http://schemas.microsoft.com/office/drawing/2014/main" id="{F6D68CFC-7308-4CE7-BBE8-74421FB5168F}"/>
              </a:ext>
            </a:extLst>
          </p:cNvPr>
          <p:cNvSpPr/>
          <p:nvPr/>
        </p:nvSpPr>
        <p:spPr>
          <a:xfrm>
            <a:off x="3548349" y="3419923"/>
            <a:ext cx="2987675" cy="782778"/>
          </a:xfrm>
          <a:prstGeom prst="rect">
            <a:avLst/>
          </a:prstGeom>
          <a:noFill/>
        </p:spPr>
        <p:txBody>
          <a:bodyPr wrap="square" lIns="0" tIns="0" rIns="0" bIns="0" numCol="1" spcCol="180000" rtlCol="0">
            <a:noAutofit/>
          </a:bodyPr>
          <a:lstStyle/>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Спорт как социализация</a:t>
            </a:r>
          </a:p>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(родители детей среднего школьного возраста)</a:t>
            </a:r>
          </a:p>
        </p:txBody>
      </p:sp>
      <p:sp>
        <p:nvSpPr>
          <p:cNvPr id="40" name="Прямоугольник 39">
            <a:extLst>
              <a:ext uri="{FF2B5EF4-FFF2-40B4-BE49-F238E27FC236}">
                <a16:creationId xmlns:a16="http://schemas.microsoft.com/office/drawing/2014/main" id="{80AAA707-95FD-489B-AB91-0495DBABB6B9}"/>
              </a:ext>
            </a:extLst>
          </p:cNvPr>
          <p:cNvSpPr/>
          <p:nvPr/>
        </p:nvSpPr>
        <p:spPr>
          <a:xfrm>
            <a:off x="3536950" y="2503376"/>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a16="http://schemas.microsoft.com/office/drawing/2014/main" id="{5037EA80-3169-40CA-8D7C-3B6D7A45B975}"/>
              </a:ext>
            </a:extLst>
          </p:cNvPr>
          <p:cNvSpPr txBox="1"/>
          <p:nvPr/>
        </p:nvSpPr>
        <p:spPr>
          <a:xfrm>
            <a:off x="3429000" y="2014163"/>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36" name="TextBox 35">
            <a:extLst>
              <a:ext uri="{FF2B5EF4-FFF2-40B4-BE49-F238E27FC236}">
                <a16:creationId xmlns:a16="http://schemas.microsoft.com/office/drawing/2014/main" id="{099EA263-A680-4406-85DB-24D30D891986}"/>
              </a:ext>
            </a:extLst>
          </p:cNvPr>
          <p:cNvSpPr txBox="1"/>
          <p:nvPr/>
        </p:nvSpPr>
        <p:spPr>
          <a:xfrm>
            <a:off x="333374" y="2964872"/>
            <a:ext cx="2987675" cy="1454244"/>
          </a:xfrm>
          <a:prstGeom prst="rect">
            <a:avLst/>
          </a:prstGeom>
          <a:noFill/>
        </p:spPr>
        <p:txBody>
          <a:bodyPr wrap="square" lIns="0" tIns="0" rIns="0" bIns="0">
            <a:spAutoFit/>
          </a:bodyPr>
          <a:lstStyle/>
          <a:p>
            <a:r>
              <a:rPr lang="ru-RU" sz="1050" spc="-5" dirty="0">
                <a:latin typeface="Bahnschrift" panose="020B0502040204020203" pitchFamily="34" charset="0"/>
              </a:rPr>
              <a:t>«Это развивает детей не просто в спорте, но и в том же самом общении, взаимодействии с другими детьми, людьми. То есть это формирует их характер, умение общаться, выражать свои мысли, взаимодействовать с обществом, с коллективом. Это очень важно в наше время»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Женщина, </a:t>
            </a:r>
            <a:r>
              <a:rPr lang="ru-RU" sz="1050" spc="-5" dirty="0" err="1">
                <a:latin typeface="Bahnschrift" panose="020B0502040204020203" pitchFamily="34" charset="0"/>
              </a:rPr>
              <a:t>Ростов</a:t>
            </a:r>
            <a:r>
              <a:rPr lang="ru-RU" sz="1050" spc="-5" dirty="0">
                <a:latin typeface="Bahnschrift" panose="020B0502040204020203" pitchFamily="34" charset="0"/>
              </a:rPr>
              <a:t>-на-Дону, 37 лет</a:t>
            </a:r>
          </a:p>
        </p:txBody>
      </p:sp>
      <p:sp>
        <p:nvSpPr>
          <p:cNvPr id="42" name="Прямоугольник 41">
            <a:extLst>
              <a:ext uri="{FF2B5EF4-FFF2-40B4-BE49-F238E27FC236}">
                <a16:creationId xmlns:a16="http://schemas.microsoft.com/office/drawing/2014/main" id="{8EFD16B2-B582-487A-871B-56D57A6C2002}"/>
              </a:ext>
            </a:extLst>
          </p:cNvPr>
          <p:cNvSpPr/>
          <p:nvPr/>
        </p:nvSpPr>
        <p:spPr>
          <a:xfrm>
            <a:off x="351981" y="4653357"/>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5" name="TextBox 44">
            <a:extLst>
              <a:ext uri="{FF2B5EF4-FFF2-40B4-BE49-F238E27FC236}">
                <a16:creationId xmlns:a16="http://schemas.microsoft.com/office/drawing/2014/main" id="{AE1E8BD9-6656-4C49-BBD4-D942C466B1A0}"/>
              </a:ext>
            </a:extLst>
          </p:cNvPr>
          <p:cNvSpPr txBox="1"/>
          <p:nvPr/>
        </p:nvSpPr>
        <p:spPr>
          <a:xfrm>
            <a:off x="3549143" y="5275295"/>
            <a:ext cx="2975482" cy="1329013"/>
          </a:xfrm>
          <a:prstGeom prst="rect">
            <a:avLst/>
          </a:prstGeom>
          <a:noFill/>
        </p:spPr>
        <p:txBody>
          <a:bodyPr wrap="square" lIns="0" tIns="0" rIns="0" bIns="0">
            <a:spAutoFit/>
          </a:bodyPr>
          <a:lstStyle/>
          <a:p>
            <a:r>
              <a:rPr lang="ru-RU" sz="1050" spc="-5" dirty="0">
                <a:latin typeface="Bahnschrift" panose="020B0502040204020203" pitchFamily="34" charset="0"/>
              </a:rPr>
              <a:t>«Спорт – это сплоченность и детей, и взрослых. И вообще, это дает, положительные эмоции, заряд сил, бодрости, энергии. Какая цель…чтобы взаимоотношения были хорошие, чтобы у нас не было конфликтов. Спорт для гармонии в семье»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Женщина, Екатеринбург, 44 лет</a:t>
            </a:r>
          </a:p>
        </p:txBody>
      </p:sp>
      <p:sp>
        <p:nvSpPr>
          <p:cNvPr id="46" name="Прямоугольник 45">
            <a:extLst>
              <a:ext uri="{FF2B5EF4-FFF2-40B4-BE49-F238E27FC236}">
                <a16:creationId xmlns:a16="http://schemas.microsoft.com/office/drawing/2014/main" id="{4A5B3027-C9F2-4DC9-8A3B-2514C90E435D}"/>
              </a:ext>
            </a:extLst>
          </p:cNvPr>
          <p:cNvSpPr/>
          <p:nvPr/>
        </p:nvSpPr>
        <p:spPr>
          <a:xfrm>
            <a:off x="333375" y="5465500"/>
            <a:ext cx="2987675" cy="782778"/>
          </a:xfrm>
          <a:prstGeom prst="rect">
            <a:avLst/>
          </a:prstGeom>
          <a:noFill/>
        </p:spPr>
        <p:txBody>
          <a:bodyPr wrap="square" lIns="0" tIns="0" rIns="0" bIns="0" numCol="1" spcCol="180000" rtlCol="0">
            <a:noAutofit/>
          </a:bodyPr>
          <a:lstStyle/>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Спорт как средство семейной коммуникации</a:t>
            </a:r>
          </a:p>
          <a:p>
            <a:pPr algn="ctr"/>
            <a:r>
              <a:rPr lang="ru-RU" sz="1600" spc="-5" dirty="0">
                <a:latin typeface="Bahnschrift SemiBold SemiConden" panose="020B0502040204020203" pitchFamily="34" charset="0"/>
                <a:ea typeface="Source Sans Pro" panose="020B0503030403020204" pitchFamily="34" charset="0"/>
                <a:cs typeface="Calibri Light" panose="020F0302020204030204" pitchFamily="34" charset="0"/>
              </a:rPr>
              <a:t>(родители детей старшего школьного возраста)</a:t>
            </a:r>
          </a:p>
        </p:txBody>
      </p:sp>
      <p:sp>
        <p:nvSpPr>
          <p:cNvPr id="47" name="Прямоугольник 46">
            <a:extLst>
              <a:ext uri="{FF2B5EF4-FFF2-40B4-BE49-F238E27FC236}">
                <a16:creationId xmlns:a16="http://schemas.microsoft.com/office/drawing/2014/main" id="{5EC38129-22B4-46BA-B811-EAFB5F95190C}"/>
              </a:ext>
            </a:extLst>
          </p:cNvPr>
          <p:cNvSpPr/>
          <p:nvPr/>
        </p:nvSpPr>
        <p:spPr>
          <a:xfrm>
            <a:off x="3549143" y="6795847"/>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TextBox 48">
            <a:extLst>
              <a:ext uri="{FF2B5EF4-FFF2-40B4-BE49-F238E27FC236}">
                <a16:creationId xmlns:a16="http://schemas.microsoft.com/office/drawing/2014/main" id="{63553B13-BD9C-4C70-A08B-8376BF64738B}"/>
              </a:ext>
            </a:extLst>
          </p:cNvPr>
          <p:cNvSpPr txBox="1"/>
          <p:nvPr/>
        </p:nvSpPr>
        <p:spPr>
          <a:xfrm>
            <a:off x="3429000" y="6228140"/>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50" name="TextBox 49">
            <a:extLst>
              <a:ext uri="{FF2B5EF4-FFF2-40B4-BE49-F238E27FC236}">
                <a16:creationId xmlns:a16="http://schemas.microsoft.com/office/drawing/2014/main" id="{CD98FAE7-6EFB-482B-A9DD-2D12E8E9AA9B}"/>
              </a:ext>
            </a:extLst>
          </p:cNvPr>
          <p:cNvSpPr txBox="1"/>
          <p:nvPr/>
        </p:nvSpPr>
        <p:spPr>
          <a:xfrm>
            <a:off x="290826" y="419706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51" name="Прямоугольник 50">
            <a:extLst>
              <a:ext uri="{FF2B5EF4-FFF2-40B4-BE49-F238E27FC236}">
                <a16:creationId xmlns:a16="http://schemas.microsoft.com/office/drawing/2014/main" id="{435F805F-6B30-4C49-865F-482E895BBF68}"/>
              </a:ext>
            </a:extLst>
          </p:cNvPr>
          <p:cNvSpPr/>
          <p:nvPr/>
        </p:nvSpPr>
        <p:spPr>
          <a:xfrm>
            <a:off x="0" y="7239000"/>
            <a:ext cx="6858000" cy="19049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TextBox 51">
            <a:extLst>
              <a:ext uri="{FF2B5EF4-FFF2-40B4-BE49-F238E27FC236}">
                <a16:creationId xmlns:a16="http://schemas.microsoft.com/office/drawing/2014/main" id="{8BFDF1B1-2D79-43C6-9773-91666D79AEEA}"/>
              </a:ext>
            </a:extLst>
          </p:cNvPr>
          <p:cNvSpPr txBox="1"/>
          <p:nvPr/>
        </p:nvSpPr>
        <p:spPr>
          <a:xfrm>
            <a:off x="333374" y="7509796"/>
            <a:ext cx="6191251"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dirty="0"/>
              <a:t>В зависимости от возраста детей акценты в семейном досуге меняются - чем старше ребенок, тем важнее для родителей не потерять с ним контакт, быть частью мира подростка и понимать его. По оценкам семей общее спортивное хобби очень способствует эмоциональному контакту.</a:t>
            </a:r>
          </a:p>
        </p:txBody>
      </p:sp>
      <p:sp>
        <p:nvSpPr>
          <p:cNvPr id="54" name="Прямоугольник 53">
            <a:extLst>
              <a:ext uri="{FF2B5EF4-FFF2-40B4-BE49-F238E27FC236}">
                <a16:creationId xmlns:a16="http://schemas.microsoft.com/office/drawing/2014/main" id="{487D4C57-7580-4F6C-A9D4-282B854619FF}"/>
              </a:ext>
            </a:extLst>
          </p:cNvPr>
          <p:cNvSpPr/>
          <p:nvPr/>
        </p:nvSpPr>
        <p:spPr>
          <a:xfrm>
            <a:off x="333375" y="759230"/>
            <a:ext cx="2975482" cy="1831355"/>
          </a:xfrm>
          <a:prstGeom prst="rect">
            <a:avLst/>
          </a:prstGeom>
          <a:noFill/>
          <a:ln w="19050">
            <a:solidFill>
              <a:srgbClr val="E497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Прямоугольник 54">
            <a:extLst>
              <a:ext uri="{FF2B5EF4-FFF2-40B4-BE49-F238E27FC236}">
                <a16:creationId xmlns:a16="http://schemas.microsoft.com/office/drawing/2014/main" id="{5E2C98E7-135C-4C74-9AC4-5E434CDA1AD3}"/>
              </a:ext>
            </a:extLst>
          </p:cNvPr>
          <p:cNvSpPr/>
          <p:nvPr/>
        </p:nvSpPr>
        <p:spPr>
          <a:xfrm>
            <a:off x="3556389" y="2869745"/>
            <a:ext cx="2975482" cy="1831355"/>
          </a:xfrm>
          <a:prstGeom prst="rect">
            <a:avLst/>
          </a:prstGeom>
          <a:noFill/>
          <a:ln w="19050">
            <a:solidFill>
              <a:srgbClr val="E497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Прямоугольник 55">
            <a:extLst>
              <a:ext uri="{FF2B5EF4-FFF2-40B4-BE49-F238E27FC236}">
                <a16:creationId xmlns:a16="http://schemas.microsoft.com/office/drawing/2014/main" id="{8ED37889-70DA-467B-83AB-69D1CE90D2F2}"/>
              </a:ext>
            </a:extLst>
          </p:cNvPr>
          <p:cNvSpPr/>
          <p:nvPr/>
        </p:nvSpPr>
        <p:spPr>
          <a:xfrm>
            <a:off x="342162" y="5042190"/>
            <a:ext cx="2975482" cy="1831355"/>
          </a:xfrm>
          <a:prstGeom prst="rect">
            <a:avLst/>
          </a:prstGeom>
          <a:noFill/>
          <a:ln w="19050">
            <a:solidFill>
              <a:srgbClr val="E497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05005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0FEFC20C-555E-40CF-A592-A08F607AF9D7}"/>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Спорт и детский отдых</a:t>
            </a:r>
          </a:p>
        </p:txBody>
      </p:sp>
      <p:sp>
        <p:nvSpPr>
          <p:cNvPr id="5" name="Прямоугольник 4">
            <a:extLst>
              <a:ext uri="{FF2B5EF4-FFF2-40B4-BE49-F238E27FC236}">
                <a16:creationId xmlns:a16="http://schemas.microsoft.com/office/drawing/2014/main" id="{C03413A2-5993-424D-AF2D-91B552FA807D}"/>
              </a:ext>
            </a:extLst>
          </p:cNvPr>
          <p:cNvSpPr/>
          <p:nvPr/>
        </p:nvSpPr>
        <p:spPr>
          <a:xfrm>
            <a:off x="1" y="312788"/>
            <a:ext cx="434577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7" name="TextBox 6">
            <a:extLst>
              <a:ext uri="{FF2B5EF4-FFF2-40B4-BE49-F238E27FC236}">
                <a16:creationId xmlns:a16="http://schemas.microsoft.com/office/drawing/2014/main" id="{95ED71EE-672B-429C-8736-3B71B6138F62}"/>
              </a:ext>
            </a:extLst>
          </p:cNvPr>
          <p:cNvSpPr txBox="1"/>
          <p:nvPr/>
        </p:nvSpPr>
        <p:spPr>
          <a:xfrm>
            <a:off x="345732" y="688670"/>
            <a:ext cx="6178893" cy="215444"/>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Вовлеченность в спорт в зависимости от детского опыта </a:t>
            </a:r>
            <a:r>
              <a:rPr lang="ru-RU" sz="1400" dirty="0">
                <a:solidFill>
                  <a:srgbClr val="BEBABB"/>
                </a:solidFill>
                <a:latin typeface="Bahnschrift SemiCondensed" panose="020B0502040204020203" pitchFamily="34" charset="0"/>
              </a:rPr>
              <a:t>(% опрошенных, один ответ)</a:t>
            </a:r>
          </a:p>
        </p:txBody>
      </p:sp>
      <p:graphicFrame>
        <p:nvGraphicFramePr>
          <p:cNvPr id="8" name="Диаграмма 7">
            <a:extLst>
              <a:ext uri="{FF2B5EF4-FFF2-40B4-BE49-F238E27FC236}">
                <a16:creationId xmlns:a16="http://schemas.microsoft.com/office/drawing/2014/main" id="{640D1BC9-A93A-41A1-A219-1107AA526451}"/>
              </a:ext>
            </a:extLst>
          </p:cNvPr>
          <p:cNvGraphicFramePr/>
          <p:nvPr>
            <p:extLst>
              <p:ext uri="{D42A27DB-BD31-4B8C-83A1-F6EECF244321}">
                <p14:modId xmlns:p14="http://schemas.microsoft.com/office/powerpoint/2010/main" val="346524297"/>
              </p:ext>
            </p:extLst>
          </p:nvPr>
        </p:nvGraphicFramePr>
        <p:xfrm>
          <a:off x="206368" y="1358863"/>
          <a:ext cx="6318257" cy="4444529"/>
        </p:xfrm>
        <a:graphic>
          <a:graphicData uri="http://schemas.openxmlformats.org/drawingml/2006/chart">
            <c:chart xmlns:c="http://schemas.openxmlformats.org/drawingml/2006/chart" xmlns:r="http://schemas.openxmlformats.org/officeDocument/2006/relationships" r:id="rId2"/>
          </a:graphicData>
        </a:graphic>
      </p:graphicFrame>
      <p:sp>
        <p:nvSpPr>
          <p:cNvPr id="11" name="Прямоугольник 10">
            <a:extLst>
              <a:ext uri="{FF2B5EF4-FFF2-40B4-BE49-F238E27FC236}">
                <a16:creationId xmlns:a16="http://schemas.microsoft.com/office/drawing/2014/main" id="{EC597216-DE98-4E08-8724-299530A8E812}"/>
              </a:ext>
            </a:extLst>
          </p:cNvPr>
          <p:cNvSpPr/>
          <p:nvPr/>
        </p:nvSpPr>
        <p:spPr>
          <a:xfrm>
            <a:off x="0" y="6693942"/>
            <a:ext cx="6858000" cy="245005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a16="http://schemas.microsoft.com/office/drawing/2014/main" id="{A97CDF85-0FC1-4606-BB21-B4E74E0E8E92}"/>
              </a:ext>
            </a:extLst>
          </p:cNvPr>
          <p:cNvSpPr txBox="1"/>
          <p:nvPr/>
        </p:nvSpPr>
        <p:spPr>
          <a:xfrm>
            <a:off x="345733" y="6966181"/>
            <a:ext cx="6178892" cy="1791879"/>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Семейный опыт влияет на образ жизни. Образ родителей и особенно совместные практики досуга создают образцы, которые дети воспроизводят во взрослом возрасте.</a:t>
            </a:r>
          </a:p>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Абсолютное большинство родителей хотели бы, чтобы дети занимались в</a:t>
            </a:r>
            <a:r>
              <a:rPr lang="ru-RU" sz="1600"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секциях и имели привычку к регулярной активности. Преемственность образа жизни и влияние примера – важный аргумент в пользу спорта.</a:t>
            </a:r>
          </a:p>
        </p:txBody>
      </p:sp>
    </p:spTree>
    <p:extLst>
      <p:ext uri="{BB962C8B-B14F-4D97-AF65-F5344CB8AC3E}">
        <p14:creationId xmlns:p14="http://schemas.microsoft.com/office/powerpoint/2010/main" val="1928718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78819160-DA0C-4896-8D72-539161408BC1}"/>
              </a:ext>
            </a:extLst>
          </p:cNvPr>
          <p:cNvSpPr txBox="1">
            <a:spLocks/>
          </p:cNvSpPr>
          <p:nvPr/>
        </p:nvSpPr>
        <p:spPr>
          <a:xfrm>
            <a:off x="1339850" y="133350"/>
            <a:ext cx="5192021" cy="378541"/>
          </a:xfrm>
          <a:prstGeom prst="rect">
            <a:avLst/>
          </a:prstGeom>
        </p:spPr>
        <p:txBody>
          <a:bodyPr vert="horz" lIns="0" tIns="0" rIns="0" bIns="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Выбор спорта: прислушиваться к детям или вести за собой</a:t>
            </a:r>
          </a:p>
        </p:txBody>
      </p:sp>
      <p:sp>
        <p:nvSpPr>
          <p:cNvPr id="5" name="Прямоугольник 4">
            <a:extLst>
              <a:ext uri="{FF2B5EF4-FFF2-40B4-BE49-F238E27FC236}">
                <a16:creationId xmlns:a16="http://schemas.microsoft.com/office/drawing/2014/main" id="{7C86E9E3-25A2-4521-85F1-8E0E2BC3D395}"/>
              </a:ext>
            </a:extLst>
          </p:cNvPr>
          <p:cNvSpPr/>
          <p:nvPr/>
        </p:nvSpPr>
        <p:spPr>
          <a:xfrm>
            <a:off x="2" y="312788"/>
            <a:ext cx="1577973"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6" name="TextBox 5">
            <a:extLst>
              <a:ext uri="{FF2B5EF4-FFF2-40B4-BE49-F238E27FC236}">
                <a16:creationId xmlns:a16="http://schemas.microsoft.com/office/drawing/2014/main" id="{3C81F93F-F3D3-440D-AAC4-F3CD89219456}"/>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 ваши дети выбрали тот вид спорта, тренировок которыми занимаются? </a:t>
            </a:r>
          </a:p>
          <a:p>
            <a:r>
              <a:rPr lang="ru-RU" sz="1400" dirty="0">
                <a:solidFill>
                  <a:srgbClr val="BEBABB"/>
                </a:solidFill>
                <a:latin typeface="Bahnschrift SemiCondensed" panose="020B0502040204020203" pitchFamily="34" charset="0"/>
              </a:rPr>
              <a:t>(% опрошенных, дети занимаются спортом, один ответ)</a:t>
            </a:r>
          </a:p>
        </p:txBody>
      </p:sp>
      <p:graphicFrame>
        <p:nvGraphicFramePr>
          <p:cNvPr id="8" name="Диаграмма 7">
            <a:extLst>
              <a:ext uri="{FF2B5EF4-FFF2-40B4-BE49-F238E27FC236}">
                <a16:creationId xmlns:a16="http://schemas.microsoft.com/office/drawing/2014/main" id="{421A9D55-4715-49C1-AE7E-B00B77939B07}"/>
              </a:ext>
            </a:extLst>
          </p:cNvPr>
          <p:cNvGraphicFramePr/>
          <p:nvPr>
            <p:extLst>
              <p:ext uri="{D42A27DB-BD31-4B8C-83A1-F6EECF244321}">
                <p14:modId xmlns:p14="http://schemas.microsoft.com/office/powerpoint/2010/main" val="2943480391"/>
              </p:ext>
            </p:extLst>
          </p:nvPr>
        </p:nvGraphicFramePr>
        <p:xfrm>
          <a:off x="333376" y="1137840"/>
          <a:ext cx="6198496" cy="3275664"/>
        </p:xfrm>
        <a:graphic>
          <a:graphicData uri="http://schemas.openxmlformats.org/drawingml/2006/chart">
            <c:chart xmlns:c="http://schemas.openxmlformats.org/drawingml/2006/chart" xmlns:r="http://schemas.openxmlformats.org/officeDocument/2006/relationships" r:id="rId2"/>
          </a:graphicData>
        </a:graphic>
      </p:graphicFrame>
      <p:sp>
        <p:nvSpPr>
          <p:cNvPr id="10" name="Прямоугольник 9">
            <a:extLst>
              <a:ext uri="{FF2B5EF4-FFF2-40B4-BE49-F238E27FC236}">
                <a16:creationId xmlns:a16="http://schemas.microsoft.com/office/drawing/2014/main" id="{D225DD1D-A31D-4C5A-84CA-738B4D6BE6E9}"/>
              </a:ext>
            </a:extLst>
          </p:cNvPr>
          <p:cNvSpPr/>
          <p:nvPr/>
        </p:nvSpPr>
        <p:spPr>
          <a:xfrm>
            <a:off x="0" y="7046976"/>
            <a:ext cx="6858000" cy="209702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TextBox 10">
            <a:extLst>
              <a:ext uri="{FF2B5EF4-FFF2-40B4-BE49-F238E27FC236}">
                <a16:creationId xmlns:a16="http://schemas.microsoft.com/office/drawing/2014/main" id="{A2F73868-D24A-4520-8F4D-7BEEE8512DE5}"/>
              </a:ext>
            </a:extLst>
          </p:cNvPr>
          <p:cNvSpPr txBox="1"/>
          <p:nvPr/>
        </p:nvSpPr>
        <p:spPr>
          <a:xfrm>
            <a:off x="309056" y="4481992"/>
            <a:ext cx="6222816" cy="1269592"/>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1" dirty="0"/>
              <a:t>Дети</a:t>
            </a:r>
            <a:r>
              <a:rPr lang="ru-RU" dirty="0"/>
              <a:t> довольно часто выбирают занятия самостоятельно, ориентируясь на свое школьное, дружеское и, в том числе, сетевое окружение, лидеров мнений. В целом субъектность детской среды растет. Также дети в любом случае участвуют в обсуждении секций, предлагаемых родителями. Детские сетевые сообщества – возможный канал для привлечения семейной аудитории.</a:t>
            </a:r>
          </a:p>
          <a:p>
            <a:r>
              <a:rPr lang="ru-RU" b="1" dirty="0"/>
              <a:t>Родители </a:t>
            </a:r>
            <a:r>
              <a:rPr lang="ru-RU" dirty="0"/>
              <a:t>остаются важнейшим посредником при выборе детского спорта. Если родители сами занимаются, они почти вдвое чаще участвуют в выборе и направляют ребенка. Взрослые спортивные сообщества могут быть каналом вовлечения детей в «параллельные» или совместные форматы занятий спортом с родителями.</a:t>
            </a:r>
          </a:p>
          <a:p>
            <a:r>
              <a:rPr lang="ru-RU" dirty="0"/>
              <a:t>Большую роль в выборе  стратегии воспитания и образования, занятий для детей, в том числе спортивных секций, стали играть </a:t>
            </a:r>
            <a:r>
              <a:rPr lang="ru-RU" b="1" dirty="0"/>
              <a:t>родительские сетевые сообщества. </a:t>
            </a:r>
            <a:r>
              <a:rPr lang="ru-RU" dirty="0"/>
              <a:t>Они также могут рассматриваться как канал продвижения семейных форматов спорта.</a:t>
            </a:r>
          </a:p>
        </p:txBody>
      </p:sp>
      <p:sp>
        <p:nvSpPr>
          <p:cNvPr id="12" name="TextBox 11">
            <a:extLst>
              <a:ext uri="{FF2B5EF4-FFF2-40B4-BE49-F238E27FC236}">
                <a16:creationId xmlns:a16="http://schemas.microsoft.com/office/drawing/2014/main" id="{43BBC042-E968-4823-AA16-DD32C080F068}"/>
              </a:ext>
            </a:extLst>
          </p:cNvPr>
          <p:cNvSpPr txBox="1"/>
          <p:nvPr/>
        </p:nvSpPr>
        <p:spPr>
          <a:xfrm>
            <a:off x="345732" y="7383174"/>
            <a:ext cx="6224712" cy="1383141"/>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dirty="0"/>
              <a:t>Для популяризации спортивных занятий важно иметь в виду обе целевые аудитории – и детскую, и</a:t>
            </a:r>
            <a:r>
              <a:rPr lang="ru-RU" sz="1600" dirty="0">
                <a:latin typeface="Times New Roman" panose="02020603050405020304" pitchFamily="18" charset="0"/>
                <a:cs typeface="Times New Roman" panose="02020603050405020304" pitchFamily="18" charset="0"/>
              </a:rPr>
              <a:t> </a:t>
            </a:r>
            <a:r>
              <a:rPr lang="ru-RU" sz="1600" dirty="0"/>
              <a:t>родительскую. Дети и детская среда – довольно самостоятельны в формировании предпочтений.</a:t>
            </a:r>
          </a:p>
          <a:p>
            <a:r>
              <a:rPr lang="ru-RU" sz="1600" dirty="0"/>
              <a:t>Помочь семьям могли бы проекты, направленные на ознакомление с</a:t>
            </a:r>
            <a:r>
              <a:rPr lang="ru-RU" sz="1600" dirty="0">
                <a:latin typeface="Times New Roman" panose="02020603050405020304" pitchFamily="18" charset="0"/>
                <a:cs typeface="Times New Roman" panose="02020603050405020304" pitchFamily="18" charset="0"/>
              </a:rPr>
              <a:t> </a:t>
            </a:r>
            <a:r>
              <a:rPr lang="ru-RU" sz="1600" dirty="0"/>
              <a:t>разными видами спорта, дни открытых дверей в школах.</a:t>
            </a:r>
          </a:p>
        </p:txBody>
      </p:sp>
    </p:spTree>
    <p:extLst>
      <p:ext uri="{BB962C8B-B14F-4D97-AF65-F5344CB8AC3E}">
        <p14:creationId xmlns:p14="http://schemas.microsoft.com/office/powerpoint/2010/main" val="1021399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Прямая соединительная линия 6">
            <a:extLst>
              <a:ext uri="{FF2B5EF4-FFF2-40B4-BE49-F238E27FC236}">
                <a16:creationId xmlns:a16="http://schemas.microsoft.com/office/drawing/2014/main" id="{DD4AD891-631D-4079-AEE0-EC9984A23E60}"/>
              </a:ext>
            </a:extLst>
          </p:cNvPr>
          <p:cNvCxnSpPr>
            <a:cxnSpLocks/>
          </p:cNvCxnSpPr>
          <p:nvPr/>
        </p:nvCxnSpPr>
        <p:spPr>
          <a:xfrm>
            <a:off x="296665" y="4824121"/>
            <a:ext cx="6235114" cy="0"/>
          </a:xfrm>
          <a:prstGeom prst="line">
            <a:avLst/>
          </a:prstGeom>
          <a:ln>
            <a:solidFill>
              <a:srgbClr val="776476"/>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3EE61140-16EE-4097-9D52-834451EC3B81}"/>
              </a:ext>
            </a:extLst>
          </p:cNvPr>
          <p:cNvCxnSpPr>
            <a:cxnSpLocks/>
            <a:stCxn id="13" idx="2"/>
          </p:cNvCxnSpPr>
          <p:nvPr/>
        </p:nvCxnSpPr>
        <p:spPr>
          <a:xfrm>
            <a:off x="3429001" y="1257247"/>
            <a:ext cx="5912" cy="4970037"/>
          </a:xfrm>
          <a:prstGeom prst="line">
            <a:avLst/>
          </a:prstGeom>
          <a:ln>
            <a:solidFill>
              <a:srgbClr val="E4976D"/>
            </a:solidFill>
          </a:ln>
        </p:spPr>
        <p:style>
          <a:lnRef idx="1">
            <a:schemeClr val="accent1"/>
          </a:lnRef>
          <a:fillRef idx="0">
            <a:schemeClr val="accent1"/>
          </a:fillRef>
          <a:effectRef idx="0">
            <a:schemeClr val="accent1"/>
          </a:effectRef>
          <a:fontRef idx="minor">
            <a:schemeClr val="tx1"/>
          </a:fontRef>
        </p:style>
      </p:cxnSp>
      <p:sp>
        <p:nvSpPr>
          <p:cNvPr id="42" name="Прямоугольник 41">
            <a:extLst>
              <a:ext uri="{FF2B5EF4-FFF2-40B4-BE49-F238E27FC236}">
                <a16:creationId xmlns:a16="http://schemas.microsoft.com/office/drawing/2014/main" id="{4C44E901-79AE-4A68-B379-0C6D9BE0D45F}"/>
              </a:ext>
            </a:extLst>
          </p:cNvPr>
          <p:cNvSpPr/>
          <p:nvPr/>
        </p:nvSpPr>
        <p:spPr>
          <a:xfrm>
            <a:off x="440900" y="1250238"/>
            <a:ext cx="902812" cy="35814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a:extLst>
              <a:ext uri="{FF2B5EF4-FFF2-40B4-BE49-F238E27FC236}">
                <a16:creationId xmlns:a16="http://schemas.microsoft.com/office/drawing/2014/main" id="{38507E14-17F5-48DD-B704-1729DE2A2A82}"/>
              </a:ext>
            </a:extLst>
          </p:cNvPr>
          <p:cNvSpPr/>
          <p:nvPr/>
        </p:nvSpPr>
        <p:spPr>
          <a:xfrm>
            <a:off x="2065961" y="2154581"/>
            <a:ext cx="1095831" cy="85744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a:extLst>
              <a:ext uri="{FF2B5EF4-FFF2-40B4-BE49-F238E27FC236}">
                <a16:creationId xmlns:a16="http://schemas.microsoft.com/office/drawing/2014/main" id="{4EA823A8-DABF-44A6-816F-A517612008E7}"/>
              </a:ext>
            </a:extLst>
          </p:cNvPr>
          <p:cNvSpPr/>
          <p:nvPr/>
        </p:nvSpPr>
        <p:spPr>
          <a:xfrm>
            <a:off x="3385428" y="2501320"/>
            <a:ext cx="437859" cy="241250"/>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Прямоугольник 44">
            <a:extLst>
              <a:ext uri="{FF2B5EF4-FFF2-40B4-BE49-F238E27FC236}">
                <a16:creationId xmlns:a16="http://schemas.microsoft.com/office/drawing/2014/main" id="{2C9CD7C1-4CBF-49CF-AF05-D8828DC999F3}"/>
              </a:ext>
            </a:extLst>
          </p:cNvPr>
          <p:cNvSpPr/>
          <p:nvPr/>
        </p:nvSpPr>
        <p:spPr>
          <a:xfrm>
            <a:off x="4576848" y="2124552"/>
            <a:ext cx="1436094" cy="56086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Прямоугольник 45">
            <a:extLst>
              <a:ext uri="{FF2B5EF4-FFF2-40B4-BE49-F238E27FC236}">
                <a16:creationId xmlns:a16="http://schemas.microsoft.com/office/drawing/2014/main" id="{0AC1EF4F-E063-4488-99AC-AA0262AD3EC1}"/>
              </a:ext>
            </a:extLst>
          </p:cNvPr>
          <p:cNvSpPr/>
          <p:nvPr/>
        </p:nvSpPr>
        <p:spPr>
          <a:xfrm>
            <a:off x="4524802" y="2712986"/>
            <a:ext cx="676661" cy="253692"/>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Прямоугольник 46">
            <a:extLst>
              <a:ext uri="{FF2B5EF4-FFF2-40B4-BE49-F238E27FC236}">
                <a16:creationId xmlns:a16="http://schemas.microsoft.com/office/drawing/2014/main" id="{E0A24E1A-6C44-427D-9131-D08BD09534E5}"/>
              </a:ext>
            </a:extLst>
          </p:cNvPr>
          <p:cNvSpPr/>
          <p:nvPr/>
        </p:nvSpPr>
        <p:spPr>
          <a:xfrm>
            <a:off x="1742202" y="3821385"/>
            <a:ext cx="814646" cy="46601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a:extLst>
              <a:ext uri="{FF2B5EF4-FFF2-40B4-BE49-F238E27FC236}">
                <a16:creationId xmlns:a16="http://schemas.microsoft.com/office/drawing/2014/main" id="{7F89EC4E-3D80-42E6-977C-DA5BBC473A96}"/>
              </a:ext>
            </a:extLst>
          </p:cNvPr>
          <p:cNvSpPr/>
          <p:nvPr/>
        </p:nvSpPr>
        <p:spPr>
          <a:xfrm>
            <a:off x="2499158" y="4158741"/>
            <a:ext cx="922750" cy="466017"/>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Прямоугольник 48">
            <a:extLst>
              <a:ext uri="{FF2B5EF4-FFF2-40B4-BE49-F238E27FC236}">
                <a16:creationId xmlns:a16="http://schemas.microsoft.com/office/drawing/2014/main" id="{237C516E-8D9E-4EA6-8C73-7580D9F23F63}"/>
              </a:ext>
            </a:extLst>
          </p:cNvPr>
          <p:cNvSpPr/>
          <p:nvPr/>
        </p:nvSpPr>
        <p:spPr>
          <a:xfrm>
            <a:off x="3497424" y="4142562"/>
            <a:ext cx="1350731" cy="35493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Прямоугольник 49">
            <a:extLst>
              <a:ext uri="{FF2B5EF4-FFF2-40B4-BE49-F238E27FC236}">
                <a16:creationId xmlns:a16="http://schemas.microsoft.com/office/drawing/2014/main" id="{CA79DB2A-C574-4A98-B29C-C0C88BAAE2F8}"/>
              </a:ext>
            </a:extLst>
          </p:cNvPr>
          <p:cNvSpPr/>
          <p:nvPr/>
        </p:nvSpPr>
        <p:spPr>
          <a:xfrm>
            <a:off x="3920532" y="4880075"/>
            <a:ext cx="1042443" cy="529932"/>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Прямоугольник 50">
            <a:extLst>
              <a:ext uri="{FF2B5EF4-FFF2-40B4-BE49-F238E27FC236}">
                <a16:creationId xmlns:a16="http://schemas.microsoft.com/office/drawing/2014/main" id="{9F004FC5-2AE0-43F2-A069-D9C28ABA7BE0}"/>
              </a:ext>
            </a:extLst>
          </p:cNvPr>
          <p:cNvSpPr/>
          <p:nvPr/>
        </p:nvSpPr>
        <p:spPr>
          <a:xfrm>
            <a:off x="3136392" y="4596284"/>
            <a:ext cx="742064" cy="470718"/>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a:extLst>
              <a:ext uri="{FF2B5EF4-FFF2-40B4-BE49-F238E27FC236}">
                <a16:creationId xmlns:a16="http://schemas.microsoft.com/office/drawing/2014/main" id="{33490B56-8F5D-4597-9214-DF934EF1275F}"/>
              </a:ext>
            </a:extLst>
          </p:cNvPr>
          <p:cNvSpPr/>
          <p:nvPr/>
        </p:nvSpPr>
        <p:spPr>
          <a:xfrm>
            <a:off x="3022091" y="5103717"/>
            <a:ext cx="794845" cy="470718"/>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Прямоугольник 52">
            <a:extLst>
              <a:ext uri="{FF2B5EF4-FFF2-40B4-BE49-F238E27FC236}">
                <a16:creationId xmlns:a16="http://schemas.microsoft.com/office/drawing/2014/main" id="{15967698-434A-4F40-AC76-246F143BF595}"/>
              </a:ext>
            </a:extLst>
          </p:cNvPr>
          <p:cNvSpPr/>
          <p:nvPr/>
        </p:nvSpPr>
        <p:spPr>
          <a:xfrm>
            <a:off x="2698394" y="3126552"/>
            <a:ext cx="1663547" cy="35156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Прямоугольник 53">
            <a:extLst>
              <a:ext uri="{FF2B5EF4-FFF2-40B4-BE49-F238E27FC236}">
                <a16:creationId xmlns:a16="http://schemas.microsoft.com/office/drawing/2014/main" id="{777F064F-2A76-4CF8-AB9F-67246D84D0B7}"/>
              </a:ext>
            </a:extLst>
          </p:cNvPr>
          <p:cNvSpPr/>
          <p:nvPr/>
        </p:nvSpPr>
        <p:spPr>
          <a:xfrm>
            <a:off x="2963889" y="3501632"/>
            <a:ext cx="1139366" cy="319223"/>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id="{E25A4BFC-C40C-48EE-E461-6465A8D699BC}"/>
              </a:ext>
            </a:extLst>
          </p:cNvPr>
          <p:cNvSpPr/>
          <p:nvPr/>
        </p:nvSpPr>
        <p:spPr>
          <a:xfrm>
            <a:off x="464178" y="-678195"/>
            <a:ext cx="5263189" cy="293927"/>
          </a:xfrm>
          <a:prstGeom prst="rect">
            <a:avLst/>
          </a:prstGeom>
          <a:noFill/>
        </p:spPr>
        <p:txBody>
          <a:bodyPr wrap="square" lIns="0" tIns="0" rIns="0" bIns="0">
            <a:spAutoFit/>
          </a:bodyPr>
          <a:lstStyle/>
          <a:p>
            <a:pPr>
              <a:lnSpc>
                <a:spcPct val="114000"/>
              </a:lnSpc>
            </a:pPr>
            <a:r>
              <a:rPr lang="ru-RU" spc="30" dirty="0">
                <a:latin typeface="Montserrat ExtraBold" panose="00000900000000000000" pitchFamily="2" charset="-52"/>
              </a:rPr>
              <a:t>ЗАПРОС НА ВИДЫ СПОРТА ДЛЯ ДЕТЕЙ</a:t>
            </a:r>
          </a:p>
        </p:txBody>
      </p:sp>
      <p:cxnSp>
        <p:nvCxnSpPr>
          <p:cNvPr id="6" name="Прямая соединительная линия 5">
            <a:extLst>
              <a:ext uri="{FF2B5EF4-FFF2-40B4-BE49-F238E27FC236}">
                <a16:creationId xmlns:a16="http://schemas.microsoft.com/office/drawing/2014/main" id="{788AC933-56A3-8B8D-5D00-F0EEEE5DEC31}"/>
              </a:ext>
            </a:extLst>
          </p:cNvPr>
          <p:cNvCxnSpPr>
            <a:cxnSpLocks/>
          </p:cNvCxnSpPr>
          <p:nvPr/>
        </p:nvCxnSpPr>
        <p:spPr>
          <a:xfrm>
            <a:off x="5236533" y="-307282"/>
            <a:ext cx="165152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Slide Number Placeholder 4">
            <a:extLst>
              <a:ext uri="{FF2B5EF4-FFF2-40B4-BE49-F238E27FC236}">
                <a16:creationId xmlns:a16="http://schemas.microsoft.com/office/drawing/2014/main" id="{48281ED9-5902-3F7A-EEDD-59AF8F2109D2}"/>
              </a:ext>
            </a:extLst>
          </p:cNvPr>
          <p:cNvSpPr txBox="1">
            <a:spLocks/>
          </p:cNvSpPr>
          <p:nvPr/>
        </p:nvSpPr>
        <p:spPr>
          <a:xfrm>
            <a:off x="3472482" y="8769653"/>
            <a:ext cx="322200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D58DDE06-DF15-0A4F-A85A-4EB38848D8EB}" type="slidenum">
              <a:rPr lang="ru-RU" sz="800" smtClean="0"/>
              <a:pPr algn="r"/>
              <a:t>25</a:t>
            </a:fld>
            <a:endParaRPr lang="ru-RU" sz="800" dirty="0"/>
          </a:p>
        </p:txBody>
      </p:sp>
      <p:sp>
        <p:nvSpPr>
          <p:cNvPr id="10" name="TextBox 9">
            <a:extLst>
              <a:ext uri="{FF2B5EF4-FFF2-40B4-BE49-F238E27FC236}">
                <a16:creationId xmlns:a16="http://schemas.microsoft.com/office/drawing/2014/main" id="{A2C8DE59-7EE2-118C-3B9C-0EE90B933A1C}"/>
              </a:ext>
            </a:extLst>
          </p:cNvPr>
          <p:cNvSpPr txBox="1"/>
          <p:nvPr/>
        </p:nvSpPr>
        <p:spPr>
          <a:xfrm rot="16200000">
            <a:off x="-1217144" y="4719474"/>
            <a:ext cx="2773702" cy="230832"/>
          </a:xfrm>
          <a:prstGeom prst="rect">
            <a:avLst/>
          </a:prstGeom>
          <a:solidFill>
            <a:schemeClr val="bg1"/>
          </a:solidFill>
        </p:spPr>
        <p:txBody>
          <a:bodyPr wrap="square" rtlCol="0">
            <a:spAutoFit/>
          </a:bodyPr>
          <a:lstStyle/>
          <a:p>
            <a:pPr algn="ctr"/>
            <a:r>
              <a:rPr lang="ru-RU" sz="900" spc="-5" dirty="0">
                <a:solidFill>
                  <a:srgbClr val="BEBABB"/>
                </a:solidFill>
                <a:latin typeface="Bahnschrift" panose="020B0502040204020203" pitchFamily="34" charset="0"/>
                <a:ea typeface="Source Sans Pro" panose="020B0503030403020204" pitchFamily="34" charset="0"/>
                <a:cs typeface="Calibri Light" panose="020F0302020204030204" pitchFamily="34" charset="0"/>
              </a:rPr>
              <a:t>Предпочитают для девочек</a:t>
            </a:r>
          </a:p>
        </p:txBody>
      </p:sp>
      <p:sp>
        <p:nvSpPr>
          <p:cNvPr id="11" name="TextBox 10">
            <a:extLst>
              <a:ext uri="{FF2B5EF4-FFF2-40B4-BE49-F238E27FC236}">
                <a16:creationId xmlns:a16="http://schemas.microsoft.com/office/drawing/2014/main" id="{D8D1C7CB-6FB2-6E82-F552-0A0255A46F2E}"/>
              </a:ext>
            </a:extLst>
          </p:cNvPr>
          <p:cNvSpPr txBox="1"/>
          <p:nvPr/>
        </p:nvSpPr>
        <p:spPr>
          <a:xfrm rot="16200000">
            <a:off x="4902446" y="4719242"/>
            <a:ext cx="3512587" cy="230832"/>
          </a:xfrm>
          <a:prstGeom prst="rect">
            <a:avLst/>
          </a:prstGeom>
          <a:noFill/>
        </p:spPr>
        <p:txBody>
          <a:bodyPr wrap="square" rtlCol="0">
            <a:spAutoFit/>
          </a:bodyPr>
          <a:lstStyle>
            <a:defPPr>
              <a:defRPr lang="en-US"/>
            </a:defPPr>
            <a:lvl1pPr algn="ctr">
              <a:defRPr sz="1050" spc="-5">
                <a:solidFill>
                  <a:srgbClr val="BEBABB"/>
                </a:solidFill>
                <a:latin typeface="Bahnschrift" panose="020B0502040204020203" pitchFamily="34" charset="0"/>
                <a:ea typeface="Source Sans Pro" panose="020B0503030403020204" pitchFamily="34" charset="0"/>
                <a:cs typeface="Calibri Light" panose="020F0302020204030204" pitchFamily="34" charset="0"/>
              </a:defRPr>
            </a:lvl1pPr>
          </a:lstStyle>
          <a:p>
            <a:r>
              <a:rPr lang="ru-RU" sz="900" dirty="0"/>
              <a:t>Предпочитают для мальчиков</a:t>
            </a:r>
          </a:p>
        </p:txBody>
      </p:sp>
      <p:sp>
        <p:nvSpPr>
          <p:cNvPr id="13" name="TextBox 12">
            <a:extLst>
              <a:ext uri="{FF2B5EF4-FFF2-40B4-BE49-F238E27FC236}">
                <a16:creationId xmlns:a16="http://schemas.microsoft.com/office/drawing/2014/main" id="{A0E68D86-2BE1-948A-7E7A-2FC596805367}"/>
              </a:ext>
            </a:extLst>
          </p:cNvPr>
          <p:cNvSpPr txBox="1"/>
          <p:nvPr/>
        </p:nvSpPr>
        <p:spPr>
          <a:xfrm>
            <a:off x="1210334" y="1026415"/>
            <a:ext cx="4437333" cy="230832"/>
          </a:xfrm>
          <a:prstGeom prst="rect">
            <a:avLst/>
          </a:prstGeom>
          <a:noFill/>
        </p:spPr>
        <p:txBody>
          <a:bodyPr wrap="square" rtlCol="0">
            <a:spAutoFit/>
          </a:bodyPr>
          <a:lstStyle>
            <a:defPPr>
              <a:defRPr lang="en-US"/>
            </a:defPPr>
            <a:lvl1pPr>
              <a:defRPr sz="1050" spc="-5">
                <a:solidFill>
                  <a:srgbClr val="BEBABB"/>
                </a:solidFill>
                <a:latin typeface="Bahnschrift" panose="020B0502040204020203" pitchFamily="34" charset="0"/>
                <a:ea typeface="Source Sans Pro" panose="020B0503030403020204" pitchFamily="34" charset="0"/>
                <a:cs typeface="Calibri Light" panose="020F0302020204030204" pitchFamily="34" charset="0"/>
              </a:defRPr>
            </a:lvl1pPr>
          </a:lstStyle>
          <a:p>
            <a:pPr algn="ctr"/>
            <a:r>
              <a:rPr lang="ru-RU" sz="900" dirty="0"/>
              <a:t>Виды спорта, которые родители предпочитают для детей младшего возраста</a:t>
            </a:r>
          </a:p>
        </p:txBody>
      </p:sp>
      <p:sp>
        <p:nvSpPr>
          <p:cNvPr id="14" name="TextBox 13">
            <a:extLst>
              <a:ext uri="{FF2B5EF4-FFF2-40B4-BE49-F238E27FC236}">
                <a16:creationId xmlns:a16="http://schemas.microsoft.com/office/drawing/2014/main" id="{576F1D23-8C81-33D4-7505-CCA040F1EC91}"/>
              </a:ext>
            </a:extLst>
          </p:cNvPr>
          <p:cNvSpPr txBox="1"/>
          <p:nvPr/>
        </p:nvSpPr>
        <p:spPr>
          <a:xfrm>
            <a:off x="2202459" y="6239844"/>
            <a:ext cx="2464907" cy="230832"/>
          </a:xfrm>
          <a:prstGeom prst="rect">
            <a:avLst/>
          </a:prstGeom>
          <a:noFill/>
        </p:spPr>
        <p:txBody>
          <a:bodyPr wrap="square" rtlCol="0">
            <a:spAutoFit/>
          </a:bodyPr>
          <a:lstStyle/>
          <a:p>
            <a:pPr algn="ctr"/>
            <a:r>
              <a:rPr lang="ru-RU" sz="900" spc="-5" dirty="0">
                <a:solidFill>
                  <a:srgbClr val="BEBABB"/>
                </a:solidFill>
                <a:latin typeface="Bahnschrift" panose="020B0502040204020203" pitchFamily="34" charset="0"/>
                <a:ea typeface="Source Sans Pro" panose="020B0503030403020204" pitchFamily="34" charset="0"/>
                <a:cs typeface="Calibri Light" panose="020F0302020204030204" pitchFamily="34" charset="0"/>
              </a:rPr>
              <a:t>… для подростков</a:t>
            </a:r>
          </a:p>
        </p:txBody>
      </p:sp>
      <p:sp>
        <p:nvSpPr>
          <p:cNvPr id="15" name="TextBox 14">
            <a:extLst>
              <a:ext uri="{FF2B5EF4-FFF2-40B4-BE49-F238E27FC236}">
                <a16:creationId xmlns:a16="http://schemas.microsoft.com/office/drawing/2014/main" id="{101E98AE-BCA5-9C6C-E45F-39F03239C239}"/>
              </a:ext>
            </a:extLst>
          </p:cNvPr>
          <p:cNvSpPr txBox="1"/>
          <p:nvPr/>
        </p:nvSpPr>
        <p:spPr>
          <a:xfrm>
            <a:off x="452505" y="1226842"/>
            <a:ext cx="902811" cy="400110"/>
          </a:xfrm>
          <a:prstGeom prst="rect">
            <a:avLst/>
          </a:prstGeom>
          <a:noFill/>
        </p:spPr>
        <p:txBody>
          <a:bodyPr wrap="none" rtlCol="0">
            <a:spAutoFit/>
          </a:bodyPr>
          <a:lstStyle/>
          <a:p>
            <a:r>
              <a:rPr lang="ru-RU" sz="2000" b="1" dirty="0">
                <a:solidFill>
                  <a:srgbClr val="776476"/>
                </a:solidFill>
                <a:latin typeface="Bahnschrift SemiCondensed" panose="020B0502040204020203" pitchFamily="34" charset="0"/>
              </a:rPr>
              <a:t>ТАНЦЫ</a:t>
            </a:r>
          </a:p>
        </p:txBody>
      </p:sp>
      <p:sp>
        <p:nvSpPr>
          <p:cNvPr id="16" name="TextBox 15">
            <a:extLst>
              <a:ext uri="{FF2B5EF4-FFF2-40B4-BE49-F238E27FC236}">
                <a16:creationId xmlns:a16="http://schemas.microsoft.com/office/drawing/2014/main" id="{C2EA5B02-BDC3-D149-0D3C-004FB66901B2}"/>
              </a:ext>
            </a:extLst>
          </p:cNvPr>
          <p:cNvSpPr txBox="1"/>
          <p:nvPr/>
        </p:nvSpPr>
        <p:spPr>
          <a:xfrm>
            <a:off x="1629958" y="2126238"/>
            <a:ext cx="1962415" cy="923330"/>
          </a:xfrm>
          <a:prstGeom prst="rect">
            <a:avLst/>
          </a:prstGeom>
          <a:noFill/>
        </p:spPr>
        <p:txBody>
          <a:bodyPr wrap="square" rtlCol="0">
            <a:spAutoFit/>
          </a:bodyPr>
          <a:lstStyle/>
          <a:p>
            <a:pPr algn="ctr"/>
            <a:r>
              <a:rPr lang="ru-RU" b="1" dirty="0">
                <a:solidFill>
                  <a:srgbClr val="E4976D"/>
                </a:solidFill>
                <a:latin typeface="Bahnschrift SemiCondensed" panose="020B0502040204020203" pitchFamily="34" charset="0"/>
              </a:rPr>
              <a:t>КОНЬКИ, ФИГУРНОЕ КАТАНИЕ</a:t>
            </a:r>
          </a:p>
        </p:txBody>
      </p:sp>
      <p:sp>
        <p:nvSpPr>
          <p:cNvPr id="17" name="TextBox 16">
            <a:extLst>
              <a:ext uri="{FF2B5EF4-FFF2-40B4-BE49-F238E27FC236}">
                <a16:creationId xmlns:a16="http://schemas.microsoft.com/office/drawing/2014/main" id="{B7BF6447-FD68-61E1-DBA6-C9898DA8F98E}"/>
              </a:ext>
            </a:extLst>
          </p:cNvPr>
          <p:cNvSpPr txBox="1"/>
          <p:nvPr/>
        </p:nvSpPr>
        <p:spPr>
          <a:xfrm>
            <a:off x="1496148" y="3785583"/>
            <a:ext cx="1290702" cy="523220"/>
          </a:xfrm>
          <a:prstGeom prst="rect">
            <a:avLst/>
          </a:prstGeom>
          <a:noFill/>
        </p:spPr>
        <p:txBody>
          <a:bodyPr wrap="square" rtlCol="0">
            <a:spAutoFit/>
          </a:bodyPr>
          <a:lstStyle/>
          <a:p>
            <a:pPr algn="ctr"/>
            <a:r>
              <a:rPr lang="ru-RU" sz="1400" b="1" dirty="0">
                <a:solidFill>
                  <a:srgbClr val="E4976D"/>
                </a:solidFill>
                <a:latin typeface="Bahnschrift SemiCondensed" panose="020B0502040204020203" pitchFamily="34" charset="0"/>
              </a:rPr>
              <a:t>ФИТНЕС, АЭРОБИКА</a:t>
            </a:r>
          </a:p>
        </p:txBody>
      </p:sp>
      <p:sp>
        <p:nvSpPr>
          <p:cNvPr id="21" name="TextBox 20">
            <a:extLst>
              <a:ext uri="{FF2B5EF4-FFF2-40B4-BE49-F238E27FC236}">
                <a16:creationId xmlns:a16="http://schemas.microsoft.com/office/drawing/2014/main" id="{F907BDC3-529C-99BF-C341-072ABC44A3B3}"/>
              </a:ext>
            </a:extLst>
          </p:cNvPr>
          <p:cNvSpPr txBox="1"/>
          <p:nvPr/>
        </p:nvSpPr>
        <p:spPr>
          <a:xfrm>
            <a:off x="2308065" y="4114391"/>
            <a:ext cx="1303775" cy="523220"/>
          </a:xfrm>
          <a:prstGeom prst="rect">
            <a:avLst/>
          </a:prstGeom>
          <a:noFill/>
        </p:spPr>
        <p:txBody>
          <a:bodyPr wrap="square" rtlCol="0">
            <a:spAutoFit/>
          </a:bodyPr>
          <a:lstStyle/>
          <a:p>
            <a:pPr algn="ctr"/>
            <a:r>
              <a:rPr lang="ru-RU" sz="1400" b="1" dirty="0">
                <a:latin typeface="Bahnschrift SemiCondensed" panose="020B0502040204020203" pitchFamily="34" charset="0"/>
              </a:rPr>
              <a:t>ТЕННИС, БАДМИНТОН</a:t>
            </a:r>
          </a:p>
        </p:txBody>
      </p:sp>
      <p:sp>
        <p:nvSpPr>
          <p:cNvPr id="22" name="TextBox 21">
            <a:extLst>
              <a:ext uri="{FF2B5EF4-FFF2-40B4-BE49-F238E27FC236}">
                <a16:creationId xmlns:a16="http://schemas.microsoft.com/office/drawing/2014/main" id="{555918E7-1D62-B191-102C-2F8E0F1E76BF}"/>
              </a:ext>
            </a:extLst>
          </p:cNvPr>
          <p:cNvSpPr txBox="1"/>
          <p:nvPr/>
        </p:nvSpPr>
        <p:spPr>
          <a:xfrm>
            <a:off x="3070555" y="4582988"/>
            <a:ext cx="906818" cy="523220"/>
          </a:xfrm>
          <a:prstGeom prst="rect">
            <a:avLst/>
          </a:prstGeom>
          <a:noFill/>
        </p:spPr>
        <p:txBody>
          <a:bodyPr wrap="square" rtlCol="0">
            <a:spAutoFit/>
          </a:bodyPr>
          <a:lstStyle/>
          <a:p>
            <a:pPr algn="ctr"/>
            <a:r>
              <a:rPr lang="ru-RU" sz="1400" b="1" dirty="0">
                <a:latin typeface="Bahnschrift SemiCondensed" panose="020B0502040204020203" pitchFamily="34" charset="0"/>
              </a:rPr>
              <a:t>БЕГОВЫЕ ЛЫЖИ</a:t>
            </a:r>
          </a:p>
        </p:txBody>
      </p:sp>
      <p:sp>
        <p:nvSpPr>
          <p:cNvPr id="23" name="TextBox 22">
            <a:extLst>
              <a:ext uri="{FF2B5EF4-FFF2-40B4-BE49-F238E27FC236}">
                <a16:creationId xmlns:a16="http://schemas.microsoft.com/office/drawing/2014/main" id="{FA4F9C2E-A787-FF93-90F2-FD6FE8D3658F}"/>
              </a:ext>
            </a:extLst>
          </p:cNvPr>
          <p:cNvSpPr txBox="1"/>
          <p:nvPr/>
        </p:nvSpPr>
        <p:spPr>
          <a:xfrm>
            <a:off x="3294754" y="4109184"/>
            <a:ext cx="1760409" cy="400110"/>
          </a:xfrm>
          <a:prstGeom prst="rect">
            <a:avLst/>
          </a:prstGeom>
          <a:noFill/>
        </p:spPr>
        <p:txBody>
          <a:bodyPr wrap="square" rtlCol="0">
            <a:spAutoFit/>
          </a:bodyPr>
          <a:lstStyle/>
          <a:p>
            <a:pPr algn="ctr"/>
            <a:r>
              <a:rPr lang="ru-RU" sz="2000" b="1" dirty="0">
                <a:latin typeface="Bahnschrift SemiCondensed" panose="020B0502040204020203" pitchFamily="34" charset="0"/>
              </a:rPr>
              <a:t>ВЕЛОСИПЕД</a:t>
            </a:r>
          </a:p>
        </p:txBody>
      </p:sp>
      <p:sp>
        <p:nvSpPr>
          <p:cNvPr id="25" name="TextBox 24">
            <a:extLst>
              <a:ext uri="{FF2B5EF4-FFF2-40B4-BE49-F238E27FC236}">
                <a16:creationId xmlns:a16="http://schemas.microsoft.com/office/drawing/2014/main" id="{C7A78ED0-457B-8159-89C5-E22E89A49C3F}"/>
              </a:ext>
            </a:extLst>
          </p:cNvPr>
          <p:cNvSpPr txBox="1"/>
          <p:nvPr/>
        </p:nvSpPr>
        <p:spPr>
          <a:xfrm>
            <a:off x="3031386" y="2463219"/>
            <a:ext cx="1138121" cy="307777"/>
          </a:xfrm>
          <a:prstGeom prst="rect">
            <a:avLst/>
          </a:prstGeom>
          <a:noFill/>
        </p:spPr>
        <p:txBody>
          <a:bodyPr wrap="square" rtlCol="0">
            <a:spAutoFit/>
          </a:bodyPr>
          <a:lstStyle/>
          <a:p>
            <a:pPr algn="ctr"/>
            <a:r>
              <a:rPr lang="ru-RU" sz="1400" b="1" dirty="0">
                <a:latin typeface="Bahnschrift SemiCondensed" panose="020B0502040204020203" pitchFamily="34" charset="0"/>
              </a:rPr>
              <a:t>БЕГ</a:t>
            </a:r>
          </a:p>
        </p:txBody>
      </p:sp>
      <p:sp>
        <p:nvSpPr>
          <p:cNvPr id="26" name="TextBox 25">
            <a:extLst>
              <a:ext uri="{FF2B5EF4-FFF2-40B4-BE49-F238E27FC236}">
                <a16:creationId xmlns:a16="http://schemas.microsoft.com/office/drawing/2014/main" id="{9154708D-E04E-1C93-F0C8-C248B7DDC379}"/>
              </a:ext>
            </a:extLst>
          </p:cNvPr>
          <p:cNvSpPr txBox="1"/>
          <p:nvPr/>
        </p:nvSpPr>
        <p:spPr>
          <a:xfrm>
            <a:off x="2875394" y="3459375"/>
            <a:ext cx="1303776" cy="400110"/>
          </a:xfrm>
          <a:prstGeom prst="rect">
            <a:avLst/>
          </a:prstGeom>
          <a:noFill/>
        </p:spPr>
        <p:txBody>
          <a:bodyPr wrap="square" rtlCol="0">
            <a:spAutoFit/>
          </a:bodyPr>
          <a:lstStyle/>
          <a:p>
            <a:pPr algn="ctr"/>
            <a:r>
              <a:rPr lang="ru-RU" sz="1000" b="1" dirty="0">
                <a:latin typeface="Bahnschrift SemiCondensed" panose="020B0502040204020203" pitchFamily="34" charset="0"/>
              </a:rPr>
              <a:t>СНОУБОРД, ГОРНЫЕ ЛЫЖИ</a:t>
            </a:r>
          </a:p>
        </p:txBody>
      </p:sp>
      <p:sp>
        <p:nvSpPr>
          <p:cNvPr id="27" name="TextBox 26">
            <a:extLst>
              <a:ext uri="{FF2B5EF4-FFF2-40B4-BE49-F238E27FC236}">
                <a16:creationId xmlns:a16="http://schemas.microsoft.com/office/drawing/2014/main" id="{743D01B3-3C44-1EE1-450B-A4927089137A}"/>
              </a:ext>
            </a:extLst>
          </p:cNvPr>
          <p:cNvSpPr txBox="1"/>
          <p:nvPr/>
        </p:nvSpPr>
        <p:spPr>
          <a:xfrm>
            <a:off x="2552981" y="3029852"/>
            <a:ext cx="1941966" cy="523220"/>
          </a:xfrm>
          <a:prstGeom prst="rect">
            <a:avLst/>
          </a:prstGeom>
          <a:noFill/>
        </p:spPr>
        <p:txBody>
          <a:bodyPr wrap="square" rtlCol="0">
            <a:spAutoFit/>
          </a:bodyPr>
          <a:lstStyle/>
          <a:p>
            <a:pPr algn="ctr"/>
            <a:r>
              <a:rPr lang="ru-RU" sz="2800" b="1" dirty="0">
                <a:latin typeface="Bahnschrift SemiCondensed" panose="020B0502040204020203" pitchFamily="34" charset="0"/>
              </a:rPr>
              <a:t>ПЛАВАНИЕ</a:t>
            </a:r>
          </a:p>
        </p:txBody>
      </p:sp>
      <p:sp>
        <p:nvSpPr>
          <p:cNvPr id="28" name="TextBox 27">
            <a:extLst>
              <a:ext uri="{FF2B5EF4-FFF2-40B4-BE49-F238E27FC236}">
                <a16:creationId xmlns:a16="http://schemas.microsoft.com/office/drawing/2014/main" id="{51D6E1A8-E3BD-4893-5891-453868367479}"/>
              </a:ext>
            </a:extLst>
          </p:cNvPr>
          <p:cNvSpPr txBox="1"/>
          <p:nvPr/>
        </p:nvSpPr>
        <p:spPr>
          <a:xfrm>
            <a:off x="4296638" y="2672109"/>
            <a:ext cx="1138121" cy="307777"/>
          </a:xfrm>
          <a:prstGeom prst="rect">
            <a:avLst/>
          </a:prstGeom>
          <a:noFill/>
        </p:spPr>
        <p:txBody>
          <a:bodyPr wrap="square" rtlCol="0">
            <a:spAutoFit/>
          </a:bodyPr>
          <a:lstStyle/>
          <a:p>
            <a:pPr algn="ctr"/>
            <a:r>
              <a:rPr lang="ru-RU" sz="1400" b="1" dirty="0">
                <a:solidFill>
                  <a:srgbClr val="776476"/>
                </a:solidFill>
                <a:latin typeface="Bahnschrift SemiCondensed" panose="020B0502040204020203" pitchFamily="34" charset="0"/>
              </a:rPr>
              <a:t>БОРЬБА</a:t>
            </a:r>
          </a:p>
        </p:txBody>
      </p:sp>
      <p:sp>
        <p:nvSpPr>
          <p:cNvPr id="29" name="TextBox 28">
            <a:extLst>
              <a:ext uri="{FF2B5EF4-FFF2-40B4-BE49-F238E27FC236}">
                <a16:creationId xmlns:a16="http://schemas.microsoft.com/office/drawing/2014/main" id="{AFF7EA63-279A-06B5-0C34-EF2A23BD9116}"/>
              </a:ext>
            </a:extLst>
          </p:cNvPr>
          <p:cNvSpPr txBox="1"/>
          <p:nvPr/>
        </p:nvSpPr>
        <p:spPr>
          <a:xfrm>
            <a:off x="4436313" y="2049651"/>
            <a:ext cx="1723869" cy="707886"/>
          </a:xfrm>
          <a:prstGeom prst="rect">
            <a:avLst/>
          </a:prstGeom>
          <a:noFill/>
        </p:spPr>
        <p:txBody>
          <a:bodyPr wrap="square" rtlCol="0">
            <a:spAutoFit/>
          </a:bodyPr>
          <a:lstStyle/>
          <a:p>
            <a:pPr algn="ctr"/>
            <a:r>
              <a:rPr lang="ru-RU" sz="2000" b="1" dirty="0">
                <a:solidFill>
                  <a:srgbClr val="776476"/>
                </a:solidFill>
                <a:latin typeface="Bahnschrift SemiCondensed" panose="020B0502040204020203" pitchFamily="34" charset="0"/>
              </a:rPr>
              <a:t>КОМАНДНЫЕ ИГРЫ</a:t>
            </a:r>
          </a:p>
        </p:txBody>
      </p:sp>
      <p:sp>
        <p:nvSpPr>
          <p:cNvPr id="30" name="TextBox 29">
            <a:extLst>
              <a:ext uri="{FF2B5EF4-FFF2-40B4-BE49-F238E27FC236}">
                <a16:creationId xmlns:a16="http://schemas.microsoft.com/office/drawing/2014/main" id="{4CAC029B-B048-1963-EFDB-1C37DB4561CA}"/>
              </a:ext>
            </a:extLst>
          </p:cNvPr>
          <p:cNvSpPr txBox="1"/>
          <p:nvPr/>
        </p:nvSpPr>
        <p:spPr>
          <a:xfrm>
            <a:off x="3810587" y="4824121"/>
            <a:ext cx="1244576" cy="646331"/>
          </a:xfrm>
          <a:prstGeom prst="rect">
            <a:avLst/>
          </a:prstGeom>
          <a:noFill/>
        </p:spPr>
        <p:txBody>
          <a:bodyPr wrap="square" rtlCol="0">
            <a:spAutoFit/>
          </a:bodyPr>
          <a:lstStyle/>
          <a:p>
            <a:pPr algn="ctr"/>
            <a:r>
              <a:rPr lang="ru-RU" sz="1200" b="1" dirty="0">
                <a:solidFill>
                  <a:srgbClr val="776476"/>
                </a:solidFill>
                <a:latin typeface="Bahnschrift SemiCondensed" panose="020B0502040204020203" pitchFamily="34" charset="0"/>
              </a:rPr>
              <a:t>ВОРКАУТ, ТРЕНАЖЕРНЫЙ ЗАЛ</a:t>
            </a:r>
          </a:p>
        </p:txBody>
      </p:sp>
      <p:sp>
        <p:nvSpPr>
          <p:cNvPr id="31" name="TextBox 30">
            <a:extLst>
              <a:ext uri="{FF2B5EF4-FFF2-40B4-BE49-F238E27FC236}">
                <a16:creationId xmlns:a16="http://schemas.microsoft.com/office/drawing/2014/main" id="{70D0D5A5-82C2-8E66-F198-557B86567B5D}"/>
              </a:ext>
            </a:extLst>
          </p:cNvPr>
          <p:cNvSpPr txBox="1"/>
          <p:nvPr/>
        </p:nvSpPr>
        <p:spPr>
          <a:xfrm>
            <a:off x="2853879" y="5044653"/>
            <a:ext cx="1138121" cy="584775"/>
          </a:xfrm>
          <a:prstGeom prst="rect">
            <a:avLst/>
          </a:prstGeom>
          <a:noFill/>
        </p:spPr>
        <p:txBody>
          <a:bodyPr wrap="square" rtlCol="0">
            <a:spAutoFit/>
          </a:bodyPr>
          <a:lstStyle/>
          <a:p>
            <a:pPr algn="ctr"/>
            <a:r>
              <a:rPr lang="ru-RU" sz="1600" b="1" dirty="0">
                <a:latin typeface="Bahnschrift SemiCondensed" panose="020B0502040204020203" pitchFamily="34" charset="0"/>
              </a:rPr>
              <a:t>ХОДЬБА, ПОХОДА</a:t>
            </a:r>
          </a:p>
        </p:txBody>
      </p:sp>
      <p:sp>
        <p:nvSpPr>
          <p:cNvPr id="32" name="TextBox 31">
            <a:extLst>
              <a:ext uri="{FF2B5EF4-FFF2-40B4-BE49-F238E27FC236}">
                <a16:creationId xmlns:a16="http://schemas.microsoft.com/office/drawing/2014/main" id="{F8F4A4C4-B175-4F81-B59A-D7C5CC726DEA}"/>
              </a:ext>
            </a:extLst>
          </p:cNvPr>
          <p:cNvSpPr txBox="1"/>
          <p:nvPr/>
        </p:nvSpPr>
        <p:spPr>
          <a:xfrm>
            <a:off x="345732" y="700242"/>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Размер шрифта – популярность запроса</a:t>
            </a:r>
          </a:p>
          <a:p>
            <a:endParaRPr lang="ru-RU" sz="1400" dirty="0">
              <a:solidFill>
                <a:srgbClr val="BEBABB"/>
              </a:solidFill>
              <a:latin typeface="Bahnschrift SemiCondensed" panose="020B0502040204020203" pitchFamily="34" charset="0"/>
            </a:endParaRPr>
          </a:p>
        </p:txBody>
      </p:sp>
      <p:sp>
        <p:nvSpPr>
          <p:cNvPr id="56" name="TextBox 55">
            <a:extLst>
              <a:ext uri="{FF2B5EF4-FFF2-40B4-BE49-F238E27FC236}">
                <a16:creationId xmlns:a16="http://schemas.microsoft.com/office/drawing/2014/main" id="{7F3E0D42-272E-4FDB-8D4F-8A2B30A485D3}"/>
              </a:ext>
            </a:extLst>
          </p:cNvPr>
          <p:cNvSpPr txBox="1"/>
          <p:nvPr/>
        </p:nvSpPr>
        <p:spPr>
          <a:xfrm>
            <a:off x="308858" y="6798649"/>
            <a:ext cx="6222921" cy="1584316"/>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a:lnSpc>
                <a:spcPct val="114000"/>
              </a:lnSpc>
            </a:pPr>
            <a:r>
              <a:rPr lang="ru-RU" sz="950" spc="0" dirty="0"/>
              <a:t>Плавание остается самым желанным видом тренировки – стереотип об идеальном спорте. С дефицитом бассейнов связано основное недовольство родителей.</a:t>
            </a:r>
          </a:p>
          <a:p>
            <a:pPr>
              <a:lnSpc>
                <a:spcPct val="114000"/>
              </a:lnSpc>
            </a:pPr>
            <a:r>
              <a:rPr lang="ru-RU" sz="950" spc="0" dirty="0"/>
              <a:t>Понятия «женских» и «мужских» видов спорта размываются. Однако по-прежнему художественные виды спорта более предпочтительны для дочерей, контактные и командные – для сыновей. Это связано с разными целями – у мальчиков чаще хотят развивать силу и стойкость, у девочек – грацию. </a:t>
            </a:r>
          </a:p>
          <a:p>
            <a:pPr>
              <a:lnSpc>
                <a:spcPct val="100000"/>
              </a:lnSpc>
              <a:spcAft>
                <a:spcPts val="300"/>
              </a:spcAft>
            </a:pPr>
            <a:r>
              <a:rPr lang="ru-RU" sz="950" spc="0" dirty="0"/>
              <a:t>Чем старше дети, тем больше на первый план выходят «утилитарные» виды спорта, которыми взрослые чаще всего занимаются для поддержания формы.</a:t>
            </a:r>
          </a:p>
          <a:p>
            <a:pPr>
              <a:lnSpc>
                <a:spcPct val="100000"/>
              </a:lnSpc>
              <a:spcAft>
                <a:spcPts val="300"/>
              </a:spcAft>
            </a:pPr>
            <a:r>
              <a:rPr lang="ru-RU" sz="950" spc="0" dirty="0"/>
              <a:t>У части родителей выражены установки: спорт как хобби – для детей, чем старше ребенок – тем больше нужно концентрироваться на учебе и профориентации. Подростков мотивируют к спорту меньше, чем младших школьников. </a:t>
            </a:r>
          </a:p>
          <a:p>
            <a:pPr>
              <a:lnSpc>
                <a:spcPct val="100000"/>
              </a:lnSpc>
              <a:spcAft>
                <a:spcPts val="300"/>
              </a:spcAft>
            </a:pPr>
            <a:r>
              <a:rPr lang="ru-RU" sz="950" spc="0" dirty="0"/>
              <a:t>Отдельные виды спорта, мода на которые растет в последние годы, популярнее у молодых родителей – бег, экстремальные виды.</a:t>
            </a:r>
          </a:p>
        </p:txBody>
      </p:sp>
      <p:sp>
        <p:nvSpPr>
          <p:cNvPr id="3" name="Заголовок 1">
            <a:extLst>
              <a:ext uri="{FF2B5EF4-FFF2-40B4-BE49-F238E27FC236}">
                <a16:creationId xmlns:a16="http://schemas.microsoft.com/office/drawing/2014/main" id="{6B583D65-A329-7CEA-F472-26613D6B485F}"/>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Запрос на виды спорта для детей</a:t>
            </a:r>
            <a:endParaRPr lang="ru-RU" sz="1736" dirty="0">
              <a:solidFill>
                <a:srgbClr val="BEBABB"/>
              </a:solidFill>
              <a:latin typeface="Bahnschrift SemiCondensed" panose="020B0502040204020203" pitchFamily="34" charset="0"/>
              <a:ea typeface="+mj-ea"/>
              <a:cs typeface="+mj-cs"/>
            </a:endParaRPr>
          </a:p>
        </p:txBody>
      </p:sp>
      <p:sp>
        <p:nvSpPr>
          <p:cNvPr id="5" name="Прямоугольник 4">
            <a:extLst>
              <a:ext uri="{FF2B5EF4-FFF2-40B4-BE49-F238E27FC236}">
                <a16:creationId xmlns:a16="http://schemas.microsoft.com/office/drawing/2014/main" id="{E47EA850-6F7D-48F5-1F47-1BE6025A3FD8}"/>
              </a:ext>
            </a:extLst>
          </p:cNvPr>
          <p:cNvSpPr/>
          <p:nvPr/>
        </p:nvSpPr>
        <p:spPr>
          <a:xfrm>
            <a:off x="2" y="312788"/>
            <a:ext cx="3428998" cy="166921"/>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Tree>
    <p:extLst>
      <p:ext uri="{BB962C8B-B14F-4D97-AF65-F5344CB8AC3E}">
        <p14:creationId xmlns:p14="http://schemas.microsoft.com/office/powerpoint/2010/main" val="2273188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a:extLst>
              <a:ext uri="{FF2B5EF4-FFF2-40B4-BE49-F238E27FC236}">
                <a16:creationId xmlns:a16="http://schemas.microsoft.com/office/drawing/2014/main" id="{E26E0097-CCAB-4BE7-8B12-56F301393388}"/>
              </a:ext>
            </a:extLst>
          </p:cNvPr>
          <p:cNvSpPr/>
          <p:nvPr/>
        </p:nvSpPr>
        <p:spPr>
          <a:xfrm>
            <a:off x="0" y="6400800"/>
            <a:ext cx="6858000" cy="27431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Таблица 31">
            <a:extLst>
              <a:ext uri="{FF2B5EF4-FFF2-40B4-BE49-F238E27FC236}">
                <a16:creationId xmlns:a16="http://schemas.microsoft.com/office/drawing/2014/main" id="{8C42048A-98CD-98A3-B712-FC875D1B5508}"/>
              </a:ext>
            </a:extLst>
          </p:cNvPr>
          <p:cNvGraphicFramePr>
            <a:graphicFrameLocks noGrp="1"/>
          </p:cNvGraphicFramePr>
          <p:nvPr>
            <p:extLst>
              <p:ext uri="{D42A27DB-BD31-4B8C-83A1-F6EECF244321}">
                <p14:modId xmlns:p14="http://schemas.microsoft.com/office/powerpoint/2010/main" val="3916520657"/>
              </p:ext>
            </p:extLst>
          </p:nvPr>
        </p:nvGraphicFramePr>
        <p:xfrm>
          <a:off x="287338" y="2462784"/>
          <a:ext cx="6237288" cy="3791710"/>
        </p:xfrm>
        <a:graphic>
          <a:graphicData uri="http://schemas.openxmlformats.org/drawingml/2006/table">
            <a:tbl>
              <a:tblPr firstRow="1" bandRow="1">
                <a:tableStyleId>{5C22544A-7EE6-4342-B048-85BDC9FD1C3A}</a:tableStyleId>
              </a:tblPr>
              <a:tblGrid>
                <a:gridCol w="2309716">
                  <a:extLst>
                    <a:ext uri="{9D8B030D-6E8A-4147-A177-3AD203B41FA5}">
                      <a16:colId xmlns:a16="http://schemas.microsoft.com/office/drawing/2014/main" val="1441611276"/>
                    </a:ext>
                  </a:extLst>
                </a:gridCol>
                <a:gridCol w="600688">
                  <a:extLst>
                    <a:ext uri="{9D8B030D-6E8A-4147-A177-3AD203B41FA5}">
                      <a16:colId xmlns:a16="http://schemas.microsoft.com/office/drawing/2014/main" val="16863691"/>
                    </a:ext>
                  </a:extLst>
                </a:gridCol>
                <a:gridCol w="546780">
                  <a:extLst>
                    <a:ext uri="{9D8B030D-6E8A-4147-A177-3AD203B41FA5}">
                      <a16:colId xmlns:a16="http://schemas.microsoft.com/office/drawing/2014/main" val="360950424"/>
                    </a:ext>
                  </a:extLst>
                </a:gridCol>
                <a:gridCol w="554480">
                  <a:extLst>
                    <a:ext uri="{9D8B030D-6E8A-4147-A177-3AD203B41FA5}">
                      <a16:colId xmlns:a16="http://schemas.microsoft.com/office/drawing/2014/main" val="62001805"/>
                    </a:ext>
                  </a:extLst>
                </a:gridCol>
                <a:gridCol w="562182">
                  <a:extLst>
                    <a:ext uri="{9D8B030D-6E8A-4147-A177-3AD203B41FA5}">
                      <a16:colId xmlns:a16="http://schemas.microsoft.com/office/drawing/2014/main" val="1052526918"/>
                    </a:ext>
                  </a:extLst>
                </a:gridCol>
                <a:gridCol w="546780">
                  <a:extLst>
                    <a:ext uri="{9D8B030D-6E8A-4147-A177-3AD203B41FA5}">
                      <a16:colId xmlns:a16="http://schemas.microsoft.com/office/drawing/2014/main" val="910007587"/>
                    </a:ext>
                  </a:extLst>
                </a:gridCol>
                <a:gridCol w="562182">
                  <a:extLst>
                    <a:ext uri="{9D8B030D-6E8A-4147-A177-3AD203B41FA5}">
                      <a16:colId xmlns:a16="http://schemas.microsoft.com/office/drawing/2014/main" val="1659898428"/>
                    </a:ext>
                  </a:extLst>
                </a:gridCol>
                <a:gridCol w="554480">
                  <a:extLst>
                    <a:ext uri="{9D8B030D-6E8A-4147-A177-3AD203B41FA5}">
                      <a16:colId xmlns:a16="http://schemas.microsoft.com/office/drawing/2014/main" val="1632754697"/>
                    </a:ext>
                  </a:extLst>
                </a:gridCol>
              </a:tblGrid>
              <a:tr h="286083">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Велосипед</a:t>
                      </a:r>
                    </a:p>
                  </a:txBody>
                  <a:tcPr marL="22860" marR="22860" marT="0" marB="0" anchor="ctr">
                    <a:lnL w="12700" cmpd="sng">
                      <a:noFill/>
                    </a:lnL>
                    <a:lnR w="19050" cap="flat" cmpd="sng" algn="ctr">
                      <a:solidFill>
                        <a:srgbClr val="776476"/>
                      </a:solid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50</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53</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51</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0071044"/>
                  </a:ext>
                </a:extLst>
              </a:tr>
              <a:tr h="277034">
                <a:tc>
                  <a:txBody>
                    <a:bodyPr/>
                    <a:lstStyle/>
                    <a:p>
                      <a:pPr marL="0" algn="l" defTabSz="685800" rtl="0" eaLnBrk="1" fontAlgn="t" latinLnBrk="0" hangingPunct="1"/>
                      <a:r>
                        <a:rPr lang="ru-RU" sz="1050" b="0" kern="1200">
                          <a:solidFill>
                            <a:schemeClr val="tx1">
                              <a:lumMod val="95000"/>
                              <a:lumOff val="5000"/>
                            </a:schemeClr>
                          </a:solidFill>
                          <a:latin typeface="Bahnschrift" panose="020B0502040204020203" pitchFamily="34" charset="0"/>
                          <a:ea typeface="+mn-ea"/>
                          <a:cs typeface="+mn-cs"/>
                        </a:rPr>
                        <a:t>Походы, ходьба</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a:solidFill>
                            <a:srgbClr val="776476"/>
                          </a:solidFill>
                          <a:effectLst/>
                          <a:latin typeface="Bahnschrift SemiBold" panose="020B0502040204020203" pitchFamily="34" charset="0"/>
                          <a:ea typeface="+mn-ea"/>
                          <a:cs typeface="+mn-cs"/>
                        </a:rPr>
                        <a:t>48</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49</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46</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5072130"/>
                  </a:ext>
                </a:extLst>
              </a:tr>
              <a:tr h="277034">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Плавание</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41</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37</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47</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4859920"/>
                  </a:ext>
                </a:extLst>
              </a:tr>
              <a:tr h="277034">
                <a:tc>
                  <a:txBody>
                    <a:bodyPr/>
                    <a:lstStyle/>
                    <a:p>
                      <a:pPr marL="0" algn="l" defTabSz="685800" rtl="0" eaLnBrk="1" fontAlgn="t" latinLnBrk="0" hangingPunct="1"/>
                      <a:r>
                        <a:rPr lang="ru-RU" sz="1050" b="0" kern="1200">
                          <a:solidFill>
                            <a:schemeClr val="tx1">
                              <a:lumMod val="95000"/>
                              <a:lumOff val="5000"/>
                            </a:schemeClr>
                          </a:solidFill>
                          <a:latin typeface="Bahnschrift" panose="020B0502040204020203" pitchFamily="34" charset="0"/>
                          <a:ea typeface="+mn-ea"/>
                          <a:cs typeface="+mn-cs"/>
                        </a:rPr>
                        <a:t>Коньки, фигурное катание, ролики</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38</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28</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47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48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29</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9923314"/>
                  </a:ext>
                </a:extLst>
              </a:tr>
              <a:tr h="253172">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Бег</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a:solidFill>
                            <a:srgbClr val="776476"/>
                          </a:solidFill>
                          <a:effectLst/>
                          <a:latin typeface="Bahnschrift SemiBold" panose="020B0502040204020203" pitchFamily="34" charset="0"/>
                          <a:ea typeface="+mn-ea"/>
                          <a:cs typeface="+mn-cs"/>
                        </a:rPr>
                        <a:t>31</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34</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33</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34</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924613"/>
                  </a:ext>
                </a:extLst>
              </a:tr>
              <a:tr h="406156">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Командные виды спорта (футбол, волейбол)</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29</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38</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24</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83513495"/>
                  </a:ext>
                </a:extLst>
              </a:tr>
              <a:tr h="240577">
                <a:tc>
                  <a:txBody>
                    <a:bodyPr/>
                    <a:lstStyle/>
                    <a:p>
                      <a:pPr marL="0" algn="l" defTabSz="685800" rtl="0" eaLnBrk="1" fontAlgn="t" latinLnBrk="0" hangingPunct="1"/>
                      <a:r>
                        <a:rPr lang="ru-RU" sz="1050" b="0" kern="1200">
                          <a:solidFill>
                            <a:schemeClr val="tx1">
                              <a:lumMod val="95000"/>
                              <a:lumOff val="5000"/>
                            </a:schemeClr>
                          </a:solidFill>
                          <a:latin typeface="Bahnschrift" panose="020B0502040204020203" pitchFamily="34" charset="0"/>
                          <a:ea typeface="+mn-ea"/>
                          <a:cs typeface="+mn-cs"/>
                        </a:rPr>
                        <a:t>Беговые лыжи, горные лыжи</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21</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20</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23</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19</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909677"/>
                  </a:ext>
                </a:extLst>
              </a:tr>
              <a:tr h="240577">
                <a:tc>
                  <a:txBody>
                    <a:bodyPr/>
                    <a:lstStyle/>
                    <a:p>
                      <a:pPr marL="0" algn="l" defTabSz="685800" rtl="0" eaLnBrk="1" fontAlgn="t" latinLnBrk="0" hangingPunct="1"/>
                      <a:r>
                        <a:rPr lang="ru-RU" sz="1050" b="0" kern="1200">
                          <a:solidFill>
                            <a:schemeClr val="tx1">
                              <a:lumMod val="95000"/>
                              <a:lumOff val="5000"/>
                            </a:schemeClr>
                          </a:solidFill>
                          <a:latin typeface="Bahnschrift" panose="020B0502040204020203" pitchFamily="34" charset="0"/>
                          <a:ea typeface="+mn-ea"/>
                          <a:cs typeface="+mn-cs"/>
                        </a:rPr>
                        <a:t>Танцы</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a:solidFill>
                            <a:srgbClr val="776476"/>
                          </a:solidFill>
                          <a:effectLst/>
                          <a:latin typeface="Bahnschrift SemiBold" panose="020B0502040204020203" pitchFamily="34" charset="0"/>
                          <a:ea typeface="+mn-ea"/>
                          <a:cs typeface="+mn-cs"/>
                        </a:rPr>
                        <a:t>19</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10</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28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41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13</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1043469"/>
                  </a:ext>
                </a:extLst>
              </a:tr>
              <a:tr h="240577">
                <a:tc>
                  <a:txBody>
                    <a:bodyPr/>
                    <a:lstStyle/>
                    <a:p>
                      <a:pPr marL="0" algn="l" defTabSz="685800" rtl="0" eaLnBrk="1" fontAlgn="t" latinLnBrk="0" hangingPunct="1"/>
                      <a:r>
                        <a:rPr lang="ru-RU" sz="1050" b="0" kern="1200">
                          <a:solidFill>
                            <a:schemeClr val="tx1">
                              <a:lumMod val="95000"/>
                              <a:lumOff val="5000"/>
                            </a:schemeClr>
                          </a:solidFill>
                          <a:latin typeface="Bahnschrift" panose="020B0502040204020203" pitchFamily="34" charset="0"/>
                          <a:ea typeface="+mn-ea"/>
                          <a:cs typeface="+mn-cs"/>
                        </a:rPr>
                        <a:t>Фитнес, велнесс, аэробика, йога</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19</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11</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27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24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13</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17</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18223393"/>
                  </a:ext>
                </a:extLst>
              </a:tr>
              <a:tr h="406156">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Теннис, бадминтон, настольный теннис</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a:solidFill>
                            <a:srgbClr val="776476"/>
                          </a:solidFill>
                          <a:effectLst/>
                          <a:latin typeface="Bahnschrift SemiBold" panose="020B0502040204020203" pitchFamily="34" charset="0"/>
                          <a:ea typeface="+mn-ea"/>
                          <a:cs typeface="+mn-cs"/>
                        </a:rPr>
                        <a:t>18</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15</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8763766"/>
                  </a:ext>
                </a:extLst>
              </a:tr>
              <a:tr h="406156">
                <a:tc>
                  <a:txBody>
                    <a:bodyPr/>
                    <a:lstStyle/>
                    <a:p>
                      <a:pPr marL="0" algn="l" defTabSz="685800" rtl="0" eaLnBrk="1" fontAlgn="t" latinLnBrk="0" hangingPunct="1"/>
                      <a:r>
                        <a:rPr lang="ru-RU" sz="1050" b="0" kern="1200" dirty="0" err="1">
                          <a:solidFill>
                            <a:schemeClr val="tx1">
                              <a:lumMod val="95000"/>
                              <a:lumOff val="5000"/>
                            </a:schemeClr>
                          </a:solidFill>
                          <a:latin typeface="Bahnschrift" panose="020B0502040204020203" pitchFamily="34" charset="0"/>
                          <a:ea typeface="+mn-ea"/>
                          <a:cs typeface="+mn-cs"/>
                        </a:rPr>
                        <a:t>Воркаут</a:t>
                      </a:r>
                      <a:r>
                        <a:rPr lang="ru-RU" sz="1050" b="0" kern="1200" dirty="0">
                          <a:solidFill>
                            <a:schemeClr val="tx1">
                              <a:lumMod val="95000"/>
                              <a:lumOff val="5000"/>
                            </a:schemeClr>
                          </a:solidFill>
                          <a:latin typeface="Bahnschrift" panose="020B0502040204020203" pitchFamily="34" charset="0"/>
                          <a:ea typeface="+mn-ea"/>
                          <a:cs typeface="+mn-cs"/>
                        </a:rPr>
                        <a:t>, тренажерный зал, силовой спорт</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7</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1278612"/>
                  </a:ext>
                </a:extLst>
              </a:tr>
              <a:tr h="240577">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Борьба</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6</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9192996"/>
                  </a:ext>
                </a:extLst>
              </a:tr>
              <a:tr h="240577">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Скейтборд, сноуборд, горные лыжи</a:t>
                      </a:r>
                    </a:p>
                  </a:txBody>
                  <a:tcPr marL="22860" marR="2286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ru-RU" sz="1200" b="1" kern="1200" dirty="0">
                          <a:solidFill>
                            <a:srgbClr val="776476"/>
                          </a:solidFill>
                          <a:effectLst/>
                          <a:latin typeface="Bahnschrift SemiBold" panose="020B0502040204020203" pitchFamily="34" charset="0"/>
                          <a:ea typeface="+mn-ea"/>
                          <a:cs typeface="+mn-cs"/>
                        </a:rPr>
                        <a:t>5</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a:t>
                      </a:r>
                    </a:p>
                  </a:txBody>
                  <a:tcPr marL="22860" marR="2286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a:t>
                      </a:r>
                    </a:p>
                  </a:txBody>
                  <a:tcPr marL="22860" marR="2286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9805056"/>
                  </a:ext>
                </a:extLst>
              </a:tr>
            </a:tbl>
          </a:graphicData>
        </a:graphic>
      </p:graphicFrame>
      <p:sp>
        <p:nvSpPr>
          <p:cNvPr id="19" name="TextBox 18">
            <a:extLst>
              <a:ext uri="{FF2B5EF4-FFF2-40B4-BE49-F238E27FC236}">
                <a16:creationId xmlns:a16="http://schemas.microsoft.com/office/drawing/2014/main" id="{C245DBE5-30C9-4A0C-941D-B0E74AE83894}"/>
              </a:ext>
            </a:extLst>
          </p:cNvPr>
          <p:cNvSpPr txBox="1"/>
          <p:nvPr/>
        </p:nvSpPr>
        <p:spPr>
          <a:xfrm>
            <a:off x="345732" y="688670"/>
            <a:ext cx="6178893"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Каким спортом, видом физкультуры вы занимаетесь совместно с детьми хотя бы изредка? </a:t>
            </a:r>
            <a:r>
              <a:rPr lang="ru-RU" sz="1400" dirty="0">
                <a:solidFill>
                  <a:srgbClr val="BEBABB"/>
                </a:solidFill>
                <a:latin typeface="Bahnschrift SemiCondensed" panose="020B0502040204020203" pitchFamily="34" charset="0"/>
              </a:rPr>
              <a:t>(% опрошенных, дети занимаются спортом с детьми)</a:t>
            </a:r>
          </a:p>
        </p:txBody>
      </p:sp>
      <p:sp>
        <p:nvSpPr>
          <p:cNvPr id="22" name="Заголовок 1">
            <a:extLst>
              <a:ext uri="{FF2B5EF4-FFF2-40B4-BE49-F238E27FC236}">
                <a16:creationId xmlns:a16="http://schemas.microsoft.com/office/drawing/2014/main" id="{0AF92C56-3653-4ED8-80E3-DF0103BFE791}"/>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Семейные практики спорта. Популярность доступного </a:t>
            </a:r>
          </a:p>
        </p:txBody>
      </p:sp>
      <p:sp>
        <p:nvSpPr>
          <p:cNvPr id="23" name="Прямоугольник 22">
            <a:extLst>
              <a:ext uri="{FF2B5EF4-FFF2-40B4-BE49-F238E27FC236}">
                <a16:creationId xmlns:a16="http://schemas.microsoft.com/office/drawing/2014/main" id="{52687067-B870-4C9A-A122-2C5B4211A3FC}"/>
              </a:ext>
            </a:extLst>
          </p:cNvPr>
          <p:cNvSpPr/>
          <p:nvPr/>
        </p:nvSpPr>
        <p:spPr>
          <a:xfrm>
            <a:off x="2" y="312788"/>
            <a:ext cx="1577973"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pSp>
        <p:nvGrpSpPr>
          <p:cNvPr id="24" name="Группа 23">
            <a:extLst>
              <a:ext uri="{FF2B5EF4-FFF2-40B4-BE49-F238E27FC236}">
                <a16:creationId xmlns:a16="http://schemas.microsoft.com/office/drawing/2014/main" id="{68424A9B-9E14-43D7-B493-F8D1137D2FCE}"/>
              </a:ext>
            </a:extLst>
          </p:cNvPr>
          <p:cNvGrpSpPr/>
          <p:nvPr/>
        </p:nvGrpSpPr>
        <p:grpSpPr>
          <a:xfrm>
            <a:off x="3282721" y="2181583"/>
            <a:ext cx="3258796" cy="236622"/>
            <a:chOff x="2702132" y="2339111"/>
            <a:chExt cx="3258796" cy="236622"/>
          </a:xfrm>
        </p:grpSpPr>
        <p:sp>
          <p:nvSpPr>
            <p:cNvPr id="25" name="TextBox 24">
              <a:extLst>
                <a:ext uri="{FF2B5EF4-FFF2-40B4-BE49-F238E27FC236}">
                  <a16:creationId xmlns:a16="http://schemas.microsoft.com/office/drawing/2014/main" id="{3867E993-4ED4-4B08-9301-FB5C80A1F2E7}"/>
                </a:ext>
              </a:extLst>
            </p:cNvPr>
            <p:cNvSpPr txBox="1"/>
            <p:nvPr/>
          </p:nvSpPr>
          <p:spPr>
            <a:xfrm>
              <a:off x="2702132" y="233911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М</a:t>
              </a:r>
            </a:p>
          </p:txBody>
        </p:sp>
        <p:sp>
          <p:nvSpPr>
            <p:cNvPr id="26" name="TextBox 25">
              <a:extLst>
                <a:ext uri="{FF2B5EF4-FFF2-40B4-BE49-F238E27FC236}">
                  <a16:creationId xmlns:a16="http://schemas.microsoft.com/office/drawing/2014/main" id="{EF85F8A2-1B94-4E4A-8AFE-11BD0EAD805A}"/>
                </a:ext>
              </a:extLst>
            </p:cNvPr>
            <p:cNvSpPr txBox="1"/>
            <p:nvPr/>
          </p:nvSpPr>
          <p:spPr>
            <a:xfrm>
              <a:off x="3253087" y="234490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Ж</a:t>
              </a:r>
            </a:p>
          </p:txBody>
        </p:sp>
        <p:sp>
          <p:nvSpPr>
            <p:cNvPr id="27" name="TextBox 26">
              <a:extLst>
                <a:ext uri="{FF2B5EF4-FFF2-40B4-BE49-F238E27FC236}">
                  <a16:creationId xmlns:a16="http://schemas.microsoft.com/office/drawing/2014/main" id="{89638639-DFE3-4D24-9079-1E80F793DE97}"/>
                </a:ext>
              </a:extLst>
            </p:cNvPr>
            <p:cNvSpPr txBox="1"/>
            <p:nvPr/>
          </p:nvSpPr>
          <p:spPr>
            <a:xfrm>
              <a:off x="3731171" y="2341982"/>
              <a:ext cx="544819"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24-34</a:t>
              </a:r>
            </a:p>
          </p:txBody>
        </p:sp>
        <p:sp>
          <p:nvSpPr>
            <p:cNvPr id="28" name="TextBox 27">
              <a:extLst>
                <a:ext uri="{FF2B5EF4-FFF2-40B4-BE49-F238E27FC236}">
                  <a16:creationId xmlns:a16="http://schemas.microsoft.com/office/drawing/2014/main" id="{0A3E9F43-B9B5-46A5-B45B-DA897B3D9E23}"/>
                </a:ext>
              </a:extLst>
            </p:cNvPr>
            <p:cNvSpPr txBox="1"/>
            <p:nvPr/>
          </p:nvSpPr>
          <p:spPr>
            <a:xfrm>
              <a:off x="4288636"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35-44</a:t>
              </a:r>
            </a:p>
          </p:txBody>
        </p:sp>
        <p:sp>
          <p:nvSpPr>
            <p:cNvPr id="29" name="TextBox 28">
              <a:extLst>
                <a:ext uri="{FF2B5EF4-FFF2-40B4-BE49-F238E27FC236}">
                  <a16:creationId xmlns:a16="http://schemas.microsoft.com/office/drawing/2014/main" id="{35975F7A-70BA-4017-A108-31C49D8A64EB}"/>
                </a:ext>
              </a:extLst>
            </p:cNvPr>
            <p:cNvSpPr txBox="1"/>
            <p:nvPr/>
          </p:nvSpPr>
          <p:spPr>
            <a:xfrm>
              <a:off x="4846863"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45-54</a:t>
              </a:r>
            </a:p>
          </p:txBody>
        </p:sp>
        <p:sp>
          <p:nvSpPr>
            <p:cNvPr id="30" name="TextBox 29">
              <a:extLst>
                <a:ext uri="{FF2B5EF4-FFF2-40B4-BE49-F238E27FC236}">
                  <a16:creationId xmlns:a16="http://schemas.microsoft.com/office/drawing/2014/main" id="{1F739C9C-6FB0-4C57-B1CF-983B1A165D2C}"/>
                </a:ext>
              </a:extLst>
            </p:cNvPr>
            <p:cNvSpPr txBox="1"/>
            <p:nvPr/>
          </p:nvSpPr>
          <p:spPr>
            <a:xfrm>
              <a:off x="5361094" y="2339111"/>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55-64</a:t>
              </a:r>
            </a:p>
          </p:txBody>
        </p:sp>
      </p:grpSp>
      <p:grpSp>
        <p:nvGrpSpPr>
          <p:cNvPr id="41" name="Группа 40">
            <a:extLst>
              <a:ext uri="{FF2B5EF4-FFF2-40B4-BE49-F238E27FC236}">
                <a16:creationId xmlns:a16="http://schemas.microsoft.com/office/drawing/2014/main" id="{504C2408-5179-4D60-8CB6-8F9DA4E3BFD1}"/>
              </a:ext>
            </a:extLst>
          </p:cNvPr>
          <p:cNvGrpSpPr/>
          <p:nvPr/>
        </p:nvGrpSpPr>
        <p:grpSpPr>
          <a:xfrm>
            <a:off x="305594" y="1236720"/>
            <a:ext cx="6219031" cy="860304"/>
            <a:chOff x="-6305017" y="4962524"/>
            <a:chExt cx="6305017" cy="1282215"/>
          </a:xfrm>
          <a:solidFill>
            <a:srgbClr val="D0CECF"/>
          </a:solidFill>
        </p:grpSpPr>
        <p:sp>
          <p:nvSpPr>
            <p:cNvPr id="5" name="Прямоугольник 4">
              <a:extLst>
                <a:ext uri="{FF2B5EF4-FFF2-40B4-BE49-F238E27FC236}">
                  <a16:creationId xmlns:a16="http://schemas.microsoft.com/office/drawing/2014/main" id="{6F7156C4-F919-4448-8817-EB72AEC06F86}"/>
                </a:ext>
              </a:extLst>
            </p:cNvPr>
            <p:cNvSpPr/>
            <p:nvPr/>
          </p:nvSpPr>
          <p:spPr>
            <a:xfrm>
              <a:off x="-6305017" y="4962524"/>
              <a:ext cx="2070153" cy="590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68% занимается самостоятельно</a:t>
              </a:r>
            </a:p>
          </p:txBody>
        </p:sp>
        <p:sp>
          <p:nvSpPr>
            <p:cNvPr id="32" name="Прямоугольник 31">
              <a:extLst>
                <a:ext uri="{FF2B5EF4-FFF2-40B4-BE49-F238E27FC236}">
                  <a16:creationId xmlns:a16="http://schemas.microsoft.com/office/drawing/2014/main" id="{B1E58142-32B5-4442-85A6-9297FE6232C3}"/>
                </a:ext>
              </a:extLst>
            </p:cNvPr>
            <p:cNvSpPr/>
            <p:nvPr/>
          </p:nvSpPr>
          <p:spPr>
            <a:xfrm>
              <a:off x="-4173174" y="4962525"/>
              <a:ext cx="2070153" cy="590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30% - с тренером или инструктором</a:t>
              </a:r>
            </a:p>
          </p:txBody>
        </p:sp>
        <p:sp>
          <p:nvSpPr>
            <p:cNvPr id="33" name="Прямоугольник 32">
              <a:extLst>
                <a:ext uri="{FF2B5EF4-FFF2-40B4-BE49-F238E27FC236}">
                  <a16:creationId xmlns:a16="http://schemas.microsoft.com/office/drawing/2014/main" id="{C17C5B47-DE1F-4AC3-B3B7-D9390D1BA27F}"/>
                </a:ext>
              </a:extLst>
            </p:cNvPr>
            <p:cNvSpPr/>
            <p:nvPr/>
          </p:nvSpPr>
          <p:spPr>
            <a:xfrm>
              <a:off x="-2070153" y="4962525"/>
              <a:ext cx="2070153" cy="590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23% - по программам и</a:t>
              </a: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50" dirty="0">
                  <a:solidFill>
                    <a:schemeClr val="tx1">
                      <a:lumMod val="95000"/>
                      <a:lumOff val="5000"/>
                    </a:schemeClr>
                  </a:solidFill>
                  <a:latin typeface="Bahnschrift" panose="020B0502040204020203" pitchFamily="34" charset="0"/>
                </a:rPr>
                <a:t>видео-урокам</a:t>
              </a:r>
            </a:p>
          </p:txBody>
        </p:sp>
        <p:sp>
          <p:nvSpPr>
            <p:cNvPr id="38" name="Прямоугольник 37">
              <a:extLst>
                <a:ext uri="{FF2B5EF4-FFF2-40B4-BE49-F238E27FC236}">
                  <a16:creationId xmlns:a16="http://schemas.microsoft.com/office/drawing/2014/main" id="{154D296C-0663-4531-B240-5531A686B8B9}"/>
                </a:ext>
              </a:extLst>
            </p:cNvPr>
            <p:cNvSpPr/>
            <p:nvPr/>
          </p:nvSpPr>
          <p:spPr>
            <a:xfrm>
              <a:off x="-6305017" y="5654188"/>
              <a:ext cx="2070153" cy="590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53% занимается на улице</a:t>
              </a:r>
            </a:p>
          </p:txBody>
        </p:sp>
        <p:sp>
          <p:nvSpPr>
            <p:cNvPr id="39" name="Прямоугольник 38">
              <a:extLst>
                <a:ext uri="{FF2B5EF4-FFF2-40B4-BE49-F238E27FC236}">
                  <a16:creationId xmlns:a16="http://schemas.microsoft.com/office/drawing/2014/main" id="{3167B808-0DD7-4516-A879-2FB94504FA93}"/>
                </a:ext>
              </a:extLst>
            </p:cNvPr>
            <p:cNvSpPr/>
            <p:nvPr/>
          </p:nvSpPr>
          <p:spPr>
            <a:xfrm>
              <a:off x="-4173174" y="5654186"/>
              <a:ext cx="2070153" cy="590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29% - в спортзалах </a:t>
              </a:r>
            </a:p>
          </p:txBody>
        </p:sp>
        <p:sp>
          <p:nvSpPr>
            <p:cNvPr id="40" name="Прямоугольник 39">
              <a:extLst>
                <a:ext uri="{FF2B5EF4-FFF2-40B4-BE49-F238E27FC236}">
                  <a16:creationId xmlns:a16="http://schemas.microsoft.com/office/drawing/2014/main" id="{78FA8219-DF94-4232-856C-345AA5641996}"/>
                </a:ext>
              </a:extLst>
            </p:cNvPr>
            <p:cNvSpPr/>
            <p:nvPr/>
          </p:nvSpPr>
          <p:spPr>
            <a:xfrm>
              <a:off x="-2070153" y="5654185"/>
              <a:ext cx="2070153" cy="590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180000" bIns="0" rtlCol="0" anchor="ctr"/>
            <a:lstStyle/>
            <a:p>
              <a:r>
                <a:rPr lang="ru-RU" sz="1050" dirty="0">
                  <a:solidFill>
                    <a:schemeClr val="tx1">
                      <a:lumMod val="95000"/>
                      <a:lumOff val="5000"/>
                    </a:schemeClr>
                  </a:solidFill>
                  <a:latin typeface="Bahnschrift" panose="020B0502040204020203" pitchFamily="34" charset="0"/>
                </a:rPr>
                <a:t>17% - дома</a:t>
              </a:r>
            </a:p>
          </p:txBody>
        </p:sp>
      </p:grpSp>
      <p:sp>
        <p:nvSpPr>
          <p:cNvPr id="46" name="TextBox 45">
            <a:extLst>
              <a:ext uri="{FF2B5EF4-FFF2-40B4-BE49-F238E27FC236}">
                <a16:creationId xmlns:a16="http://schemas.microsoft.com/office/drawing/2014/main" id="{505A6332-292F-452B-AC36-D591C5F342B8}"/>
              </a:ext>
            </a:extLst>
          </p:cNvPr>
          <p:cNvSpPr txBox="1"/>
          <p:nvPr/>
        </p:nvSpPr>
        <p:spPr>
          <a:xfrm>
            <a:off x="306389" y="7637359"/>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dirty="0"/>
              <a:t>Перспективна ставка на доступные и универсальные виды занятий, развитие групповых форматов, например, совмещенных с экскурсиями или квестами прогулок и коммуникационная подсветка возможностей (маршрутов, троп).</a:t>
            </a:r>
          </a:p>
        </p:txBody>
      </p:sp>
      <p:sp>
        <p:nvSpPr>
          <p:cNvPr id="47" name="TextBox 46">
            <a:extLst>
              <a:ext uri="{FF2B5EF4-FFF2-40B4-BE49-F238E27FC236}">
                <a16:creationId xmlns:a16="http://schemas.microsoft.com/office/drawing/2014/main" id="{D641E46E-67D9-45C0-BF24-BEBA211349A0}"/>
              </a:ext>
            </a:extLst>
          </p:cNvPr>
          <p:cNvSpPr txBox="1"/>
          <p:nvPr/>
        </p:nvSpPr>
        <p:spPr>
          <a:xfrm>
            <a:off x="302508" y="6554809"/>
            <a:ext cx="6222921" cy="809159"/>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a:lnSpc>
                <a:spcPct val="120000"/>
              </a:lnSpc>
            </a:pPr>
            <a:r>
              <a:rPr lang="ru-RU" spc="0" dirty="0"/>
              <a:t>Наиболее популярные семейные форматы занятий – прогулки пешком или на велосипеде и плавание в бассейне или на открытых водоемах в летнее время. Эти виды досуга наиболее универсальны и </a:t>
            </a:r>
          </a:p>
          <a:p>
            <a:r>
              <a:rPr lang="ru-RU" spc="0" dirty="0"/>
              <a:t>мультифункциональны – совмещают общение и тренировку.</a:t>
            </a:r>
          </a:p>
          <a:p>
            <a:r>
              <a:rPr lang="ru-RU" spc="0" dirty="0"/>
              <a:t>Популярность этих видов спорта также связана с дефицитом других семейных форматов и дороговизной.</a:t>
            </a:r>
          </a:p>
        </p:txBody>
      </p:sp>
    </p:spTree>
    <p:extLst>
      <p:ext uri="{BB962C8B-B14F-4D97-AF65-F5344CB8AC3E}">
        <p14:creationId xmlns:p14="http://schemas.microsoft.com/office/powerpoint/2010/main" val="1794062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61F5AFB-F955-4E1C-B544-4B5FD2BB2CD8}"/>
              </a:ext>
            </a:extLst>
          </p:cNvPr>
          <p:cNvSpPr txBox="1"/>
          <p:nvPr/>
        </p:nvSpPr>
        <p:spPr>
          <a:xfrm>
            <a:off x="309564" y="1351702"/>
            <a:ext cx="2850016" cy="1938992"/>
          </a:xfrm>
          <a:prstGeom prst="rect">
            <a:avLst/>
          </a:prstGeom>
          <a:noFill/>
        </p:spPr>
        <p:txBody>
          <a:bodyPr wrap="square" lIns="0" tIns="0" rIns="0" bIns="0">
            <a:spAutoFit/>
          </a:bodyPr>
          <a:lstStyle/>
          <a:p>
            <a:r>
              <a:rPr lang="ru-RU" sz="1050" spc="-5" dirty="0">
                <a:latin typeface="Bahnschrift" panose="020B0502040204020203" pitchFamily="34" charset="0"/>
              </a:rPr>
              <a:t>«Хотелось бы, </a:t>
            </a:r>
            <a:r>
              <a:rPr lang="ru-RU" sz="1050" b="1" spc="-5" dirty="0">
                <a:latin typeface="Bahnschrift" panose="020B0502040204020203" pitchFamily="34" charset="0"/>
              </a:rPr>
              <a:t>чтобы у сына был разряд по борьбе, как у меня. Спортивные медали, во-первых, они заставляют ребенка быть более целеустремленным</a:t>
            </a:r>
            <a:r>
              <a:rPr lang="ru-RU" sz="1050" spc="-5" dirty="0">
                <a:latin typeface="Bahnschrift" panose="020B0502040204020203" pitchFamily="34" charset="0"/>
              </a:rPr>
              <a:t>. То есть он, когда понимает, что есть к чему стремиться, он уже начинает больше стараться. Плюс к этому, он должен за себя постоять, как мужчина. Поэтому это обязательно. Без этого вообще никак»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Санкт-Петербург, 35 лет</a:t>
            </a:r>
          </a:p>
          <a:p>
            <a:endParaRPr lang="ru-RU" sz="1050" spc="-5" dirty="0">
              <a:latin typeface="Bahnschrift" panose="020B0502040204020203" pitchFamily="34" charset="0"/>
            </a:endParaRPr>
          </a:p>
        </p:txBody>
      </p:sp>
      <p:sp>
        <p:nvSpPr>
          <p:cNvPr id="9" name="TextBox 8">
            <a:extLst>
              <a:ext uri="{FF2B5EF4-FFF2-40B4-BE49-F238E27FC236}">
                <a16:creationId xmlns:a16="http://schemas.microsoft.com/office/drawing/2014/main" id="{216040C3-ADBB-4B4E-BF4B-1F31C53AEBE8}"/>
              </a:ext>
            </a:extLst>
          </p:cNvPr>
          <p:cNvSpPr txBox="1"/>
          <p:nvPr/>
        </p:nvSpPr>
        <p:spPr>
          <a:xfrm>
            <a:off x="3549650" y="1351702"/>
            <a:ext cx="2753179" cy="1952190"/>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«Я считаю, что ребенок изначально сам должен выбирать то, что ему интересно. Если ему будешь навязывать, то он будет ходить без интереса, не добьется там никаких результатов. Он будет ходить, потому что это надо. Мне кажется, </a:t>
            </a:r>
            <a:r>
              <a:rPr lang="ru-RU" sz="1050" b="1" spc="-5" dirty="0">
                <a:latin typeface="Bahnschrift" panose="020B0502040204020203" pitchFamily="34" charset="0"/>
              </a:rPr>
              <a:t>выбор – это самое главное</a:t>
            </a:r>
            <a:r>
              <a:rPr lang="ru-RU" sz="1050" spc="-5" dirty="0">
                <a:latin typeface="Bahnschrift" panose="020B0502040204020203" pitchFamily="34" charset="0"/>
              </a:rPr>
              <a:t>. Когда ты даешь ребенку на выбор несколько вариантов, а он сам для себя выбирает на чем остановиться» </a:t>
            </a:r>
          </a:p>
          <a:p>
            <a:endParaRPr lang="ru-RU" dirty="0"/>
          </a:p>
          <a:p>
            <a:pPr algn="r"/>
            <a:r>
              <a:rPr lang="ru-RU" sz="1050" spc="-5" dirty="0">
                <a:latin typeface="Bahnschrift" panose="020B0502040204020203" pitchFamily="34" charset="0"/>
              </a:rPr>
              <a:t>Мужчина, Москва, 40 лет</a:t>
            </a:r>
          </a:p>
          <a:p>
            <a:endParaRPr lang="ru-RU" dirty="0"/>
          </a:p>
        </p:txBody>
      </p:sp>
      <p:sp>
        <p:nvSpPr>
          <p:cNvPr id="10" name="TextBox 9">
            <a:extLst>
              <a:ext uri="{FF2B5EF4-FFF2-40B4-BE49-F238E27FC236}">
                <a16:creationId xmlns:a16="http://schemas.microsoft.com/office/drawing/2014/main" id="{5272FE67-4F7B-4794-98B2-994AF6CB53F2}"/>
              </a:ext>
            </a:extLst>
          </p:cNvPr>
          <p:cNvSpPr txBox="1"/>
          <p:nvPr/>
        </p:nvSpPr>
        <p:spPr>
          <a:xfrm>
            <a:off x="305256" y="5127733"/>
            <a:ext cx="3015794" cy="1938992"/>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«Мы лыжи осваиваем потихоньку, беговые, а не горные. Я против травматичного спорта. С сыном занимаемся баскетболом. Но у нас не спорт высших достижений. Мы не набираем каких-то физических кондиций. Мы не ходим в качалку, в зал. Хотим просто играть в интересную игру, получать удовольствие. </a:t>
            </a:r>
            <a:r>
              <a:rPr lang="ru-RU" sz="1050" b="1" spc="-5" dirty="0">
                <a:latin typeface="Bahnschrift" panose="020B0502040204020203" pitchFamily="34" charset="0"/>
              </a:rPr>
              <a:t>Мы не записываемся во всякие фитнесы – мне это не интересно» </a:t>
            </a:r>
          </a:p>
          <a:p>
            <a:endParaRPr lang="ru-RU" dirty="0"/>
          </a:p>
          <a:p>
            <a:pPr algn="r"/>
            <a:r>
              <a:rPr lang="ru-RU" sz="1050" spc="-5" dirty="0">
                <a:latin typeface="Bahnschrift" panose="020B0502040204020203" pitchFamily="34" charset="0"/>
              </a:rPr>
              <a:t>Мужчина, Москва, 40 лет</a:t>
            </a:r>
          </a:p>
          <a:p>
            <a:endParaRPr lang="ru-RU" dirty="0"/>
          </a:p>
        </p:txBody>
      </p:sp>
      <p:sp>
        <p:nvSpPr>
          <p:cNvPr id="11" name="TextBox 10">
            <a:extLst>
              <a:ext uri="{FF2B5EF4-FFF2-40B4-BE49-F238E27FC236}">
                <a16:creationId xmlns:a16="http://schemas.microsoft.com/office/drawing/2014/main" id="{D30D8555-C36F-4085-AEB1-19F067B5FA37}"/>
              </a:ext>
            </a:extLst>
          </p:cNvPr>
          <p:cNvSpPr txBox="1"/>
          <p:nvPr/>
        </p:nvSpPr>
        <p:spPr>
          <a:xfrm>
            <a:off x="3559175" y="5127733"/>
            <a:ext cx="2743654" cy="1777410"/>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«Мы ходим в бассейн с ребенком. У нас сначала, знаете как было? </a:t>
            </a:r>
            <a:r>
              <a:rPr lang="ru-RU" sz="1050" b="1" spc="-5" dirty="0">
                <a:latin typeface="Bahnschrift" panose="020B0502040204020203" pitchFamily="34" charset="0"/>
              </a:rPr>
              <a:t>Мы тренера наняли, чтобы понять вообще, как ребенок к воде относится. </a:t>
            </a:r>
            <a:r>
              <a:rPr lang="ru-RU" sz="1050" spc="-5" dirty="0">
                <a:latin typeface="Bahnschrift" panose="020B0502040204020203" pitchFamily="34" charset="0"/>
              </a:rPr>
              <a:t>Просто тренера личного, чтобы попробовать. Мы поняли, что в принципе ребенку нравится, что не просто так. Почему бы в группу не отдать? И мы занимаемся вместе: она в своей группе, а я – в своей» </a:t>
            </a:r>
          </a:p>
          <a:p>
            <a:endParaRPr lang="ru-RU" dirty="0"/>
          </a:p>
          <a:p>
            <a:pPr algn="r"/>
            <a:r>
              <a:rPr lang="ru-RU" sz="1050" spc="-5" dirty="0">
                <a:latin typeface="Bahnschrift" panose="020B0502040204020203" pitchFamily="34" charset="0"/>
              </a:rPr>
              <a:t>Женщина, </a:t>
            </a:r>
            <a:r>
              <a:rPr lang="ru-RU" sz="1050" spc="-5" dirty="0" err="1">
                <a:latin typeface="Bahnschrift" panose="020B0502040204020203" pitchFamily="34" charset="0"/>
              </a:rPr>
              <a:t>Ростов</a:t>
            </a:r>
            <a:r>
              <a:rPr lang="ru-RU" sz="1050" spc="-5" dirty="0">
                <a:latin typeface="Bahnschrift" panose="020B0502040204020203" pitchFamily="34" charset="0"/>
              </a:rPr>
              <a:t>-на-Дону, 27 лет</a:t>
            </a:r>
          </a:p>
        </p:txBody>
      </p:sp>
      <p:sp>
        <p:nvSpPr>
          <p:cNvPr id="12" name="Заголовок 1">
            <a:extLst>
              <a:ext uri="{FF2B5EF4-FFF2-40B4-BE49-F238E27FC236}">
                <a16:creationId xmlns:a16="http://schemas.microsoft.com/office/drawing/2014/main" id="{9CACBB69-9A45-4267-8EB9-22BA7153D5A7}"/>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Цитаты</a:t>
            </a:r>
          </a:p>
        </p:txBody>
      </p:sp>
      <p:sp>
        <p:nvSpPr>
          <p:cNvPr id="13" name="Прямоугольник 12">
            <a:extLst>
              <a:ext uri="{FF2B5EF4-FFF2-40B4-BE49-F238E27FC236}">
                <a16:creationId xmlns:a16="http://schemas.microsoft.com/office/drawing/2014/main" id="{70DE68CD-06ED-4319-8D61-419E64E7058F}"/>
              </a:ext>
            </a:extLst>
          </p:cNvPr>
          <p:cNvSpPr/>
          <p:nvPr/>
        </p:nvSpPr>
        <p:spPr>
          <a:xfrm>
            <a:off x="1" y="312788"/>
            <a:ext cx="58038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4" name="Прямоугольник 13">
            <a:extLst>
              <a:ext uri="{FF2B5EF4-FFF2-40B4-BE49-F238E27FC236}">
                <a16:creationId xmlns:a16="http://schemas.microsoft.com/office/drawing/2014/main" id="{4DA80F94-37CA-4E57-9D19-F49ACD7C3E97}"/>
              </a:ext>
            </a:extLst>
          </p:cNvPr>
          <p:cNvSpPr/>
          <p:nvPr/>
        </p:nvSpPr>
        <p:spPr>
          <a:xfrm>
            <a:off x="333375" y="3729136"/>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92D128E8-5355-4F3E-A2BE-FFF0014F5481}"/>
              </a:ext>
            </a:extLst>
          </p:cNvPr>
          <p:cNvSpPr/>
          <p:nvPr/>
        </p:nvSpPr>
        <p:spPr>
          <a:xfrm>
            <a:off x="3536950" y="3721530"/>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96FF4845-442B-46BB-AC6D-8AC68C4EA512}"/>
              </a:ext>
            </a:extLst>
          </p:cNvPr>
          <p:cNvSpPr/>
          <p:nvPr/>
        </p:nvSpPr>
        <p:spPr>
          <a:xfrm>
            <a:off x="333375" y="7158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7" name="Прямоугольник 16">
            <a:extLst>
              <a:ext uri="{FF2B5EF4-FFF2-40B4-BE49-F238E27FC236}">
                <a16:creationId xmlns:a16="http://schemas.microsoft.com/office/drawing/2014/main" id="{4988901C-8925-4095-9570-D36543249587}"/>
              </a:ext>
            </a:extLst>
          </p:cNvPr>
          <p:cNvSpPr/>
          <p:nvPr/>
        </p:nvSpPr>
        <p:spPr>
          <a:xfrm>
            <a:off x="3536950" y="71588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838D7B5D-6A10-4F3F-AB4E-31CB963DDA77}"/>
              </a:ext>
            </a:extLst>
          </p:cNvPr>
          <p:cNvSpPr txBox="1"/>
          <p:nvPr/>
        </p:nvSpPr>
        <p:spPr>
          <a:xfrm>
            <a:off x="1592217" y="7150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9" name="TextBox 18">
            <a:extLst>
              <a:ext uri="{FF2B5EF4-FFF2-40B4-BE49-F238E27FC236}">
                <a16:creationId xmlns:a16="http://schemas.microsoft.com/office/drawing/2014/main" id="{0FB8CFC8-9C6B-4503-B92D-3E58AF7A0002}"/>
              </a:ext>
            </a:extLst>
          </p:cNvPr>
          <p:cNvSpPr txBox="1"/>
          <p:nvPr/>
        </p:nvSpPr>
        <p:spPr>
          <a:xfrm>
            <a:off x="4807857" y="71504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0" name="TextBox 19">
            <a:extLst>
              <a:ext uri="{FF2B5EF4-FFF2-40B4-BE49-F238E27FC236}">
                <a16:creationId xmlns:a16="http://schemas.microsoft.com/office/drawing/2014/main" id="{CD5840A2-6A5C-4CEC-8A15-459EC1F85DE9}"/>
              </a:ext>
            </a:extLst>
          </p:cNvPr>
          <p:cNvSpPr txBox="1"/>
          <p:nvPr/>
        </p:nvSpPr>
        <p:spPr>
          <a:xfrm>
            <a:off x="1599837" y="37107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1" name="TextBox 20">
            <a:extLst>
              <a:ext uri="{FF2B5EF4-FFF2-40B4-BE49-F238E27FC236}">
                <a16:creationId xmlns:a16="http://schemas.microsoft.com/office/drawing/2014/main" id="{F6496EBD-51B9-423D-B034-D6C190AD7174}"/>
              </a:ext>
            </a:extLst>
          </p:cNvPr>
          <p:cNvSpPr txBox="1"/>
          <p:nvPr/>
        </p:nvSpPr>
        <p:spPr>
          <a:xfrm>
            <a:off x="4815477" y="371079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Tree>
    <p:extLst>
      <p:ext uri="{BB962C8B-B14F-4D97-AF65-F5344CB8AC3E}">
        <p14:creationId xmlns:p14="http://schemas.microsoft.com/office/powerpoint/2010/main" val="3093691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Диаграмма 15">
            <a:extLst>
              <a:ext uri="{FF2B5EF4-FFF2-40B4-BE49-F238E27FC236}">
                <a16:creationId xmlns:a16="http://schemas.microsoft.com/office/drawing/2014/main" id="{4CF31B97-1903-4D7D-91D0-6514A6337886}"/>
              </a:ext>
            </a:extLst>
          </p:cNvPr>
          <p:cNvGraphicFramePr/>
          <p:nvPr>
            <p:extLst>
              <p:ext uri="{D42A27DB-BD31-4B8C-83A1-F6EECF244321}">
                <p14:modId xmlns:p14="http://schemas.microsoft.com/office/powerpoint/2010/main" val="3392193474"/>
              </p:ext>
            </p:extLst>
          </p:nvPr>
        </p:nvGraphicFramePr>
        <p:xfrm>
          <a:off x="46023" y="1379383"/>
          <a:ext cx="3278202" cy="2382315"/>
        </p:xfrm>
        <a:graphic>
          <a:graphicData uri="http://schemas.openxmlformats.org/drawingml/2006/chart">
            <c:chart xmlns:c="http://schemas.openxmlformats.org/drawingml/2006/chart" xmlns:r="http://schemas.openxmlformats.org/officeDocument/2006/relationships" r:id="rId2"/>
          </a:graphicData>
        </a:graphic>
      </p:graphicFrame>
      <p:sp>
        <p:nvSpPr>
          <p:cNvPr id="6" name="Заголовок 1">
            <a:extLst>
              <a:ext uri="{FF2B5EF4-FFF2-40B4-BE49-F238E27FC236}">
                <a16:creationId xmlns:a16="http://schemas.microsoft.com/office/drawing/2014/main" id="{5680CF45-AEFB-4F65-AE78-BE4D45C102FA}"/>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Организаторы семейного досуга</a:t>
            </a:r>
          </a:p>
        </p:txBody>
      </p:sp>
      <p:sp>
        <p:nvSpPr>
          <p:cNvPr id="7" name="Прямоугольник 6">
            <a:extLst>
              <a:ext uri="{FF2B5EF4-FFF2-40B4-BE49-F238E27FC236}">
                <a16:creationId xmlns:a16="http://schemas.microsoft.com/office/drawing/2014/main" id="{819618EF-8EDA-4E33-818A-C9DAD3F4E912}"/>
              </a:ext>
            </a:extLst>
          </p:cNvPr>
          <p:cNvSpPr/>
          <p:nvPr/>
        </p:nvSpPr>
        <p:spPr>
          <a:xfrm>
            <a:off x="2" y="312788"/>
            <a:ext cx="3548061"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9" name="TextBox 8">
            <a:extLst>
              <a:ext uri="{FF2B5EF4-FFF2-40B4-BE49-F238E27FC236}">
                <a16:creationId xmlns:a16="http://schemas.microsoft.com/office/drawing/2014/main" id="{91ADEC0D-542A-4D03-A8A8-598279C2C0BC}"/>
              </a:ext>
            </a:extLst>
          </p:cNvPr>
          <p:cNvSpPr txBox="1"/>
          <p:nvPr/>
        </p:nvSpPr>
        <p:spPr>
          <a:xfrm>
            <a:off x="320333" y="701370"/>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cs typeface="+mn-cs"/>
              </a:rPr>
              <a:t>Кто в вашей семье чаще принимает решения и предлагает идеи семейного досуга? </a:t>
            </a:r>
          </a:p>
          <a:p>
            <a:r>
              <a:rPr lang="ru-RU" sz="1400" dirty="0">
                <a:solidFill>
                  <a:srgbClr val="BEBABB"/>
                </a:solidFill>
                <a:latin typeface="Bahnschrift SemiCondensed" panose="020B0502040204020203" pitchFamily="34" charset="0"/>
                <a:cs typeface="+mn-cs"/>
              </a:rPr>
              <a:t>(% опрошенных)</a:t>
            </a:r>
          </a:p>
        </p:txBody>
      </p:sp>
      <p:sp>
        <p:nvSpPr>
          <p:cNvPr id="11" name="TextBox 10">
            <a:extLst>
              <a:ext uri="{FF2B5EF4-FFF2-40B4-BE49-F238E27FC236}">
                <a16:creationId xmlns:a16="http://schemas.microsoft.com/office/drawing/2014/main" id="{1F026732-6A55-4225-828F-3D8D9F5E6EF2}"/>
              </a:ext>
            </a:extLst>
          </p:cNvPr>
          <p:cNvSpPr txBox="1"/>
          <p:nvPr/>
        </p:nvSpPr>
        <p:spPr>
          <a:xfrm>
            <a:off x="294933" y="3675115"/>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cs typeface="+mn-cs"/>
              </a:rPr>
              <a:t>Кто обычно организует и вдохновляет вашу семью на занятия спортом? </a:t>
            </a:r>
          </a:p>
          <a:p>
            <a:r>
              <a:rPr lang="ru-RU" sz="1400" dirty="0">
                <a:solidFill>
                  <a:srgbClr val="BEBABB"/>
                </a:solidFill>
                <a:latin typeface="Bahnschrift SemiCondensed" panose="020B0502040204020203" pitchFamily="34" charset="0"/>
                <a:cs typeface="+mn-cs"/>
              </a:rPr>
              <a:t>(% опрошенных)</a:t>
            </a:r>
          </a:p>
        </p:txBody>
      </p:sp>
      <p:sp>
        <p:nvSpPr>
          <p:cNvPr id="13" name="Прямоугольник 12">
            <a:extLst>
              <a:ext uri="{FF2B5EF4-FFF2-40B4-BE49-F238E27FC236}">
                <a16:creationId xmlns:a16="http://schemas.microsoft.com/office/drawing/2014/main" id="{D871AE09-453C-4664-AE32-22826F43057A}"/>
              </a:ext>
            </a:extLst>
          </p:cNvPr>
          <p:cNvSpPr/>
          <p:nvPr/>
        </p:nvSpPr>
        <p:spPr>
          <a:xfrm>
            <a:off x="0" y="6489700"/>
            <a:ext cx="6858000" cy="26542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0F21DEB4-36B1-4DC0-9E65-DA8CD38BA1BB}"/>
              </a:ext>
            </a:extLst>
          </p:cNvPr>
          <p:cNvSpPr txBox="1"/>
          <p:nvPr/>
        </p:nvSpPr>
        <p:spPr>
          <a:xfrm>
            <a:off x="306389" y="7637359"/>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Ключевые целевые группы для продвижения семейных форматов досуга – женщины 24-44 лет (мамы детей младшего возраста), мужчины 35 лет и старше (папы детей старшего возраста, дедушки, основные инициаторы спортивного досуга в семье)</a:t>
            </a:r>
          </a:p>
        </p:txBody>
      </p:sp>
      <p:sp>
        <p:nvSpPr>
          <p:cNvPr id="15" name="TextBox 14">
            <a:extLst>
              <a:ext uri="{FF2B5EF4-FFF2-40B4-BE49-F238E27FC236}">
                <a16:creationId xmlns:a16="http://schemas.microsoft.com/office/drawing/2014/main" id="{FFA9BD18-0BDC-459E-B3A5-47BEA4097EC2}"/>
              </a:ext>
            </a:extLst>
          </p:cNvPr>
          <p:cNvSpPr txBox="1"/>
          <p:nvPr/>
        </p:nvSpPr>
        <p:spPr>
          <a:xfrm>
            <a:off x="308858" y="6707209"/>
            <a:ext cx="6222921" cy="809159"/>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marL="171450" indent="-171450">
              <a:buFont typeface="Arial" panose="020B0604020202020204" pitchFamily="34" charset="0"/>
              <a:buChar char="•"/>
            </a:pPr>
            <a:r>
              <a:rPr lang="ru-RU" sz="1050" dirty="0"/>
              <a:t>Чем младше дети, тем чаще идеи совместного досуга предлагают мамы</a:t>
            </a:r>
          </a:p>
          <a:p>
            <a:pPr marL="171450" indent="-171450">
              <a:buFont typeface="Arial" panose="020B0604020202020204" pitchFamily="34" charset="0"/>
              <a:buChar char="•"/>
            </a:pPr>
            <a:r>
              <a:rPr lang="ru-RU" sz="1050" dirty="0"/>
              <a:t>В семья часто встречается разделение сфер ответственности. Мамы чаще «отвечают» за</a:t>
            </a:r>
            <a:r>
              <a:rPr lang="ru-RU" sz="1050" dirty="0">
                <a:cs typeface="Times New Roman" panose="02020603050405020304" pitchFamily="18" charset="0"/>
              </a:rPr>
              <a:t> </a:t>
            </a:r>
            <a:r>
              <a:rPr lang="ru-RU" sz="1050" dirty="0"/>
              <a:t>«культурный» досуг, заботятся о</a:t>
            </a:r>
            <a:r>
              <a:rPr lang="ru-RU" sz="1050" dirty="0">
                <a:cs typeface="Times New Roman" panose="02020603050405020304" pitchFamily="18" charset="0"/>
              </a:rPr>
              <a:t> </a:t>
            </a:r>
            <a:r>
              <a:rPr lang="ru-RU" sz="1050" dirty="0"/>
              <a:t>просвещении членов семьи. Папы – чаще предлагают идеи активного досуга, в том числе спортивных игр.</a:t>
            </a:r>
          </a:p>
        </p:txBody>
      </p:sp>
      <p:graphicFrame>
        <p:nvGraphicFramePr>
          <p:cNvPr id="17" name="Диаграмма 16">
            <a:extLst>
              <a:ext uri="{FF2B5EF4-FFF2-40B4-BE49-F238E27FC236}">
                <a16:creationId xmlns:a16="http://schemas.microsoft.com/office/drawing/2014/main" id="{831F3C7B-05D7-4FEB-A126-865BB0B5FEDC}"/>
              </a:ext>
            </a:extLst>
          </p:cNvPr>
          <p:cNvGraphicFramePr/>
          <p:nvPr>
            <p:extLst>
              <p:ext uri="{D42A27DB-BD31-4B8C-83A1-F6EECF244321}">
                <p14:modId xmlns:p14="http://schemas.microsoft.com/office/powerpoint/2010/main" val="1504152804"/>
              </p:ext>
            </p:extLst>
          </p:nvPr>
        </p:nvGraphicFramePr>
        <p:xfrm>
          <a:off x="3533804" y="1268050"/>
          <a:ext cx="3297224" cy="22106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a:extLst>
              <a:ext uri="{FF2B5EF4-FFF2-40B4-BE49-F238E27FC236}">
                <a16:creationId xmlns:a16="http://schemas.microsoft.com/office/drawing/2014/main" id="{35891F67-8AE6-4EF3-8A94-AAD5A70B121C}"/>
              </a:ext>
            </a:extLst>
          </p:cNvPr>
          <p:cNvGraphicFramePr/>
          <p:nvPr>
            <p:extLst>
              <p:ext uri="{D42A27DB-BD31-4B8C-83A1-F6EECF244321}">
                <p14:modId xmlns:p14="http://schemas.microsoft.com/office/powerpoint/2010/main" val="576110072"/>
              </p:ext>
            </p:extLst>
          </p:nvPr>
        </p:nvGraphicFramePr>
        <p:xfrm>
          <a:off x="65072" y="4358509"/>
          <a:ext cx="3255977" cy="23487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Диаграмма 18">
            <a:extLst>
              <a:ext uri="{FF2B5EF4-FFF2-40B4-BE49-F238E27FC236}">
                <a16:creationId xmlns:a16="http://schemas.microsoft.com/office/drawing/2014/main" id="{AC7986A2-8979-4FC1-AB5E-054FFCF9B029}"/>
              </a:ext>
            </a:extLst>
          </p:cNvPr>
          <p:cNvGraphicFramePr/>
          <p:nvPr>
            <p:extLst>
              <p:ext uri="{D42A27DB-BD31-4B8C-83A1-F6EECF244321}">
                <p14:modId xmlns:p14="http://schemas.microsoft.com/office/powerpoint/2010/main" val="1980693184"/>
              </p:ext>
            </p:extLst>
          </p:nvPr>
        </p:nvGraphicFramePr>
        <p:xfrm>
          <a:off x="3535774" y="4273356"/>
          <a:ext cx="3333354" cy="2175806"/>
        </p:xfrm>
        <a:graphic>
          <a:graphicData uri="http://schemas.openxmlformats.org/drawingml/2006/chart">
            <c:chart xmlns:c="http://schemas.openxmlformats.org/drawingml/2006/chart" xmlns:r="http://schemas.openxmlformats.org/officeDocument/2006/relationships" r:id="rId5"/>
          </a:graphicData>
        </a:graphic>
      </p:graphicFrame>
      <p:sp>
        <p:nvSpPr>
          <p:cNvPr id="22" name="Овал 21">
            <a:extLst>
              <a:ext uri="{FF2B5EF4-FFF2-40B4-BE49-F238E27FC236}">
                <a16:creationId xmlns:a16="http://schemas.microsoft.com/office/drawing/2014/main" id="{B789FB30-19A6-4005-AD8F-75D0F99AB318}"/>
              </a:ext>
            </a:extLst>
          </p:cNvPr>
          <p:cNvSpPr/>
          <p:nvPr/>
        </p:nvSpPr>
        <p:spPr>
          <a:xfrm>
            <a:off x="646769" y="1931244"/>
            <a:ext cx="634787" cy="6347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endParaRPr>
          </a:p>
        </p:txBody>
      </p:sp>
      <p:sp>
        <p:nvSpPr>
          <p:cNvPr id="23" name="Овал 22">
            <a:extLst>
              <a:ext uri="{FF2B5EF4-FFF2-40B4-BE49-F238E27FC236}">
                <a16:creationId xmlns:a16="http://schemas.microsoft.com/office/drawing/2014/main" id="{E7C844C5-B00D-46FE-91CA-59DAEEE38984}"/>
              </a:ext>
            </a:extLst>
          </p:cNvPr>
          <p:cNvSpPr/>
          <p:nvPr/>
        </p:nvSpPr>
        <p:spPr>
          <a:xfrm>
            <a:off x="656295" y="4893478"/>
            <a:ext cx="634787" cy="6347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endParaRPr>
          </a:p>
        </p:txBody>
      </p:sp>
    </p:spTree>
    <p:extLst>
      <p:ext uri="{BB962C8B-B14F-4D97-AF65-F5344CB8AC3E}">
        <p14:creationId xmlns:p14="http://schemas.microsoft.com/office/powerpoint/2010/main" val="4236208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0C2C4AF7-CF18-4A19-81A6-9CAE99702E68}"/>
              </a:ext>
            </a:extLst>
          </p:cNvPr>
          <p:cNvSpPr/>
          <p:nvPr/>
        </p:nvSpPr>
        <p:spPr>
          <a:xfrm>
            <a:off x="474166" y="3519803"/>
            <a:ext cx="1154542" cy="44508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a:extLst>
              <a:ext uri="{FF2B5EF4-FFF2-40B4-BE49-F238E27FC236}">
                <a16:creationId xmlns:a16="http://schemas.microsoft.com/office/drawing/2014/main" id="{6004143D-162C-44FB-9F25-049D3E264756}"/>
              </a:ext>
            </a:extLst>
          </p:cNvPr>
          <p:cNvSpPr/>
          <p:nvPr/>
        </p:nvSpPr>
        <p:spPr>
          <a:xfrm>
            <a:off x="5224474" y="3519803"/>
            <a:ext cx="1154542" cy="44508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91BB79AC-9848-4F32-8211-27F13423CEE7}"/>
              </a:ext>
            </a:extLst>
          </p:cNvPr>
          <p:cNvSpPr txBox="1"/>
          <p:nvPr/>
        </p:nvSpPr>
        <p:spPr>
          <a:xfrm>
            <a:off x="443103" y="3548703"/>
            <a:ext cx="1229193" cy="369332"/>
          </a:xfrm>
          <a:prstGeom prst="rect">
            <a:avLst/>
          </a:prstGeom>
          <a:noFill/>
        </p:spPr>
        <p:txBody>
          <a:bodyPr wrap="square" rtlCol="0">
            <a:spAutoFit/>
          </a:bodyPr>
          <a:lstStyle>
            <a:defPPr>
              <a:defRPr lang="en-US"/>
            </a:defPPr>
            <a:lvl1pPr algn="ctr">
              <a:defRPr b="1">
                <a:latin typeface="Bahnschrift SemiBold SemiConden" panose="020B0502040204020203" pitchFamily="34" charset="0"/>
              </a:defRPr>
            </a:lvl1pPr>
          </a:lstStyle>
          <a:p>
            <a:r>
              <a:rPr lang="ru-RU" dirty="0"/>
              <a:t>Родитель</a:t>
            </a:r>
          </a:p>
        </p:txBody>
      </p:sp>
      <p:sp>
        <p:nvSpPr>
          <p:cNvPr id="8" name="TextBox 7">
            <a:extLst>
              <a:ext uri="{FF2B5EF4-FFF2-40B4-BE49-F238E27FC236}">
                <a16:creationId xmlns:a16="http://schemas.microsoft.com/office/drawing/2014/main" id="{FE110D0C-9169-4546-ACFB-082A91CACA53}"/>
              </a:ext>
            </a:extLst>
          </p:cNvPr>
          <p:cNvSpPr txBox="1"/>
          <p:nvPr/>
        </p:nvSpPr>
        <p:spPr>
          <a:xfrm>
            <a:off x="5288301" y="3548703"/>
            <a:ext cx="1026296" cy="369332"/>
          </a:xfrm>
          <a:prstGeom prst="rect">
            <a:avLst/>
          </a:prstGeom>
          <a:noFill/>
        </p:spPr>
        <p:txBody>
          <a:bodyPr wrap="square" rtlCol="0">
            <a:spAutoFit/>
          </a:bodyPr>
          <a:lstStyle/>
          <a:p>
            <a:pPr algn="ctr"/>
            <a:r>
              <a:rPr lang="ru-RU" b="1" dirty="0">
                <a:latin typeface="Bahnschrift SemiBold SemiConden" panose="020B0502040204020203" pitchFamily="34" charset="0"/>
              </a:rPr>
              <a:t>Ребенок</a:t>
            </a:r>
          </a:p>
        </p:txBody>
      </p:sp>
      <p:sp>
        <p:nvSpPr>
          <p:cNvPr id="12" name="TextBox 11">
            <a:extLst>
              <a:ext uri="{FF2B5EF4-FFF2-40B4-BE49-F238E27FC236}">
                <a16:creationId xmlns:a16="http://schemas.microsoft.com/office/drawing/2014/main" id="{69B87CC0-8238-478C-BD87-0722C89A39F8}"/>
              </a:ext>
            </a:extLst>
          </p:cNvPr>
          <p:cNvSpPr txBox="1"/>
          <p:nvPr/>
        </p:nvSpPr>
        <p:spPr>
          <a:xfrm>
            <a:off x="1964817" y="3029330"/>
            <a:ext cx="2977071" cy="1408078"/>
          </a:xfrm>
          <a:prstGeom prst="rect">
            <a:avLst/>
          </a:prstGeom>
          <a:noFill/>
        </p:spPr>
        <p:txBody>
          <a:bodyPr wrap="square">
            <a:spAutoFit/>
          </a:bodyPr>
          <a:lstStyle/>
          <a:p>
            <a:r>
              <a:rPr lang="ru-RU" sz="1200" b="1" spc="-5" dirty="0">
                <a:latin typeface="Bahnschrift SemiCondensed" panose="020B0502040204020203" pitchFamily="34" charset="0"/>
              </a:rPr>
              <a:t>Перспективно: </a:t>
            </a:r>
            <a:r>
              <a:rPr lang="ru-RU" sz="1050" spc="-5" dirty="0">
                <a:latin typeface="Bahnschrift" panose="020B0502040204020203" pitchFamily="34" charset="0"/>
              </a:rPr>
              <a:t>предложение простых и доступных форматов семейного спорта; семейные абонементы в клубы, возможности вовлечения детей в массовые спортивные мероприятия для любителей, семейные тренировки, привлечение родителей к детским спортивным мероприятиям, урокам физкультуры.</a:t>
            </a:r>
          </a:p>
        </p:txBody>
      </p:sp>
      <p:cxnSp>
        <p:nvCxnSpPr>
          <p:cNvPr id="18" name="Соединитель: уступ 17">
            <a:extLst>
              <a:ext uri="{FF2B5EF4-FFF2-40B4-BE49-F238E27FC236}">
                <a16:creationId xmlns:a16="http://schemas.microsoft.com/office/drawing/2014/main" id="{EB48F257-22F3-4D8C-85D0-2339B7E47A92}"/>
              </a:ext>
            </a:extLst>
          </p:cNvPr>
          <p:cNvCxnSpPr>
            <a:cxnSpLocks/>
            <a:stCxn id="17" idx="0"/>
            <a:endCxn id="19" idx="0"/>
          </p:cNvCxnSpPr>
          <p:nvPr/>
        </p:nvCxnSpPr>
        <p:spPr>
          <a:xfrm rot="5400000" flipH="1" flipV="1">
            <a:off x="3426591" y="1144649"/>
            <a:ext cx="12700" cy="4750308"/>
          </a:xfrm>
          <a:prstGeom prst="bentConnector3">
            <a:avLst>
              <a:gd name="adj1" fmla="val 8154000"/>
            </a:avLst>
          </a:prstGeom>
          <a:ln w="19050">
            <a:solidFill>
              <a:srgbClr val="E4976D"/>
            </a:solidFill>
            <a:tailEnd type="triangle"/>
          </a:ln>
        </p:spPr>
        <p:style>
          <a:lnRef idx="1">
            <a:schemeClr val="accent1"/>
          </a:lnRef>
          <a:fillRef idx="0">
            <a:schemeClr val="accent1"/>
          </a:fillRef>
          <a:effectRef idx="0">
            <a:schemeClr val="accent1"/>
          </a:effectRef>
          <a:fontRef idx="minor">
            <a:schemeClr val="tx1"/>
          </a:fontRef>
        </p:style>
      </p:cxnSp>
      <p:cxnSp>
        <p:nvCxnSpPr>
          <p:cNvPr id="21" name="Соединитель: уступ 20">
            <a:extLst>
              <a:ext uri="{FF2B5EF4-FFF2-40B4-BE49-F238E27FC236}">
                <a16:creationId xmlns:a16="http://schemas.microsoft.com/office/drawing/2014/main" id="{CEF8C917-13D0-4D03-A393-43D2EA4DD702}"/>
              </a:ext>
            </a:extLst>
          </p:cNvPr>
          <p:cNvCxnSpPr>
            <a:cxnSpLocks/>
            <a:stCxn id="19" idx="2"/>
            <a:endCxn id="17" idx="2"/>
          </p:cNvCxnSpPr>
          <p:nvPr/>
        </p:nvCxnSpPr>
        <p:spPr>
          <a:xfrm rot="5400000">
            <a:off x="3426591" y="1589733"/>
            <a:ext cx="12700" cy="4750308"/>
          </a:xfrm>
          <a:prstGeom prst="bentConnector3">
            <a:avLst>
              <a:gd name="adj1" fmla="val 7736000"/>
            </a:avLst>
          </a:prstGeom>
          <a:ln w="19050">
            <a:solidFill>
              <a:srgbClr val="E4976D"/>
            </a:solidFill>
            <a:tailEnd type="triangle"/>
          </a:ln>
        </p:spPr>
        <p:style>
          <a:lnRef idx="1">
            <a:schemeClr val="accent1"/>
          </a:lnRef>
          <a:fillRef idx="0">
            <a:schemeClr val="accent1"/>
          </a:fillRef>
          <a:effectRef idx="0">
            <a:schemeClr val="accent1"/>
          </a:effectRef>
          <a:fontRef idx="minor">
            <a:schemeClr val="tx1"/>
          </a:fontRef>
        </p:style>
      </p:cxnSp>
      <p:sp>
        <p:nvSpPr>
          <p:cNvPr id="13" name="Заголовок 1">
            <a:extLst>
              <a:ext uri="{FF2B5EF4-FFF2-40B4-BE49-F238E27FC236}">
                <a16:creationId xmlns:a16="http://schemas.microsoft.com/office/drawing/2014/main" id="{7507129E-4D1D-49ED-A60B-E447462F0314}"/>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М</a:t>
            </a:r>
            <a:r>
              <a:rPr lang="ru-RU" sz="1736" dirty="0">
                <a:solidFill>
                  <a:srgbClr val="BEBABB"/>
                </a:solidFill>
                <a:latin typeface="Bahnschrift SemiCondensed" panose="020B0502040204020203" pitchFamily="34" charset="0"/>
              </a:rPr>
              <a:t>одели</a:t>
            </a:r>
            <a:r>
              <a:rPr lang="ru-RU" sz="1736" dirty="0">
                <a:solidFill>
                  <a:srgbClr val="BEBABB"/>
                </a:solidFill>
                <a:latin typeface="Bahnschrift SemiCondensed" panose="020B0502040204020203" pitchFamily="34" charset="0"/>
                <a:ea typeface="+mj-ea"/>
                <a:cs typeface="+mj-cs"/>
              </a:rPr>
              <a:t> вовлечения</a:t>
            </a:r>
          </a:p>
        </p:txBody>
      </p:sp>
      <p:sp>
        <p:nvSpPr>
          <p:cNvPr id="14" name="Прямоугольник 13">
            <a:extLst>
              <a:ext uri="{FF2B5EF4-FFF2-40B4-BE49-F238E27FC236}">
                <a16:creationId xmlns:a16="http://schemas.microsoft.com/office/drawing/2014/main" id="{C9124D3D-88A9-4B1F-9B49-E062914D5C3D}"/>
              </a:ext>
            </a:extLst>
          </p:cNvPr>
          <p:cNvSpPr/>
          <p:nvPr/>
        </p:nvSpPr>
        <p:spPr>
          <a:xfrm>
            <a:off x="2" y="312788"/>
            <a:ext cx="4641848"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22" name="TextBox 21">
            <a:extLst>
              <a:ext uri="{FF2B5EF4-FFF2-40B4-BE49-F238E27FC236}">
                <a16:creationId xmlns:a16="http://schemas.microsoft.com/office/drawing/2014/main" id="{C2E84C00-DE42-40C1-9EDD-653A34184AD1}"/>
              </a:ext>
            </a:extLst>
          </p:cNvPr>
          <p:cNvSpPr txBox="1"/>
          <p:nvPr/>
        </p:nvSpPr>
        <p:spPr>
          <a:xfrm>
            <a:off x="307023" y="5280560"/>
            <a:ext cx="6217602" cy="1421992"/>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1" dirty="0"/>
              <a:t>Ребенок вовлекает родителя в спорт, мотивируя своим примером.</a:t>
            </a:r>
          </a:p>
          <a:p>
            <a:r>
              <a:rPr lang="ru-RU" b="1" dirty="0"/>
              <a:t>Детское учреждение приглашает родителей на совместную тренировку или соревнование</a:t>
            </a:r>
          </a:p>
          <a:p>
            <a:r>
              <a:rPr lang="ru-RU" b="1" dirty="0"/>
              <a:t>Взрослеющие дети настаивают на том, чтобы родители следили за здоровьем и изменили образ жизни.</a:t>
            </a:r>
          </a:p>
          <a:p>
            <a:r>
              <a:rPr lang="ru-RU" dirty="0"/>
              <a:t>Трудности: не высокая распространенность форматов ребенок-родитель. Чем младше дети – тем сложнее организовать совместный досуг. Чем старше – тем больше они погружаются в мир подростком и меньше стремятся проводить время с родителями.</a:t>
            </a:r>
          </a:p>
        </p:txBody>
      </p:sp>
      <p:sp>
        <p:nvSpPr>
          <p:cNvPr id="23" name="Прямоугольник 22">
            <a:extLst>
              <a:ext uri="{FF2B5EF4-FFF2-40B4-BE49-F238E27FC236}">
                <a16:creationId xmlns:a16="http://schemas.microsoft.com/office/drawing/2014/main" id="{3950098D-1384-4F76-8E66-58949FC8F345}"/>
              </a:ext>
            </a:extLst>
          </p:cNvPr>
          <p:cNvSpPr/>
          <p:nvPr/>
        </p:nvSpPr>
        <p:spPr>
          <a:xfrm>
            <a:off x="0" y="6973824"/>
            <a:ext cx="6858000" cy="217017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214CCCF3-E089-407F-8BB7-975AC1856BA4}"/>
              </a:ext>
            </a:extLst>
          </p:cNvPr>
          <p:cNvSpPr txBox="1"/>
          <p:nvPr/>
        </p:nvSpPr>
        <p:spPr>
          <a:xfrm>
            <a:off x="306389" y="7222831"/>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В популяризации семейных форматов возможно делать ставку на оба направления:  занятия для детей могут включать треки для родителей.</a:t>
            </a:r>
          </a:p>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Взрослые секции – мероприятия для детей.</a:t>
            </a:r>
          </a:p>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Ключевые барьеры для развития семейных форматов – инфраструктурные и финансовые (см. далее).</a:t>
            </a:r>
          </a:p>
        </p:txBody>
      </p:sp>
      <p:sp>
        <p:nvSpPr>
          <p:cNvPr id="25" name="TextBox 24">
            <a:extLst>
              <a:ext uri="{FF2B5EF4-FFF2-40B4-BE49-F238E27FC236}">
                <a16:creationId xmlns:a16="http://schemas.microsoft.com/office/drawing/2014/main" id="{BDDDFA60-616C-4A5B-B3A6-69EF72228C1D}"/>
              </a:ext>
            </a:extLst>
          </p:cNvPr>
          <p:cNvSpPr txBox="1"/>
          <p:nvPr/>
        </p:nvSpPr>
        <p:spPr>
          <a:xfrm>
            <a:off x="306229" y="700816"/>
            <a:ext cx="6217602" cy="1286480"/>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spc="-5">
                <a:latin typeface="Bahnschrift" panose="020B0502040204020203" pitchFamily="34" charset="0"/>
                <a:ea typeface="Source Sans Pro" panose="020B0503030403020204" pitchFamily="34" charset="0"/>
                <a:cs typeface="Calibri Light" panose="020F0302020204030204" pitchFamily="34" charset="0"/>
              </a:defRPr>
            </a:lvl1pPr>
          </a:lstStyle>
          <a:p>
            <a:pPr>
              <a:lnSpc>
                <a:spcPct val="140000"/>
              </a:lnSpc>
            </a:pPr>
            <a:r>
              <a:rPr lang="ru-RU" b="1" dirty="0"/>
              <a:t>Родитель вовлекает ребенка в свой любимый спорт чтобы разделить свои интересы.</a:t>
            </a:r>
          </a:p>
          <a:p>
            <a:pPr>
              <a:lnSpc>
                <a:spcPct val="140000"/>
              </a:lnSpc>
            </a:pPr>
            <a:r>
              <a:rPr lang="ru-RU" b="1" dirty="0"/>
              <a:t>Если ребенок старшего возраста, родитель привлекает его как компанию для себя – для поддержки мотивации.</a:t>
            </a:r>
          </a:p>
          <a:p>
            <a:endParaRPr lang="ru-RU" dirty="0"/>
          </a:p>
          <a:p>
            <a:r>
              <a:rPr lang="ru-RU" dirty="0"/>
              <a:t>Трудности: родители не всегда задумываются о том, что совместные занятия могут быть полезны и интересны; отсутствие в некоторых взрослых секциях возможности заниматься с детьми; не</a:t>
            </a:r>
            <a:r>
              <a:rPr lang="ru-RU" dirty="0">
                <a:latin typeface="Times New Roman" panose="02020603050405020304" pitchFamily="18" charset="0"/>
                <a:cs typeface="Times New Roman" panose="02020603050405020304" pitchFamily="18" charset="0"/>
              </a:rPr>
              <a:t> </a:t>
            </a:r>
            <a:r>
              <a:rPr lang="ru-RU" dirty="0"/>
              <a:t>адаптированность онлайн-форматов, набирающих популярность, для занятий с</a:t>
            </a:r>
            <a:r>
              <a:rPr lang="ru-RU" dirty="0">
                <a:latin typeface="Times New Roman" panose="02020603050405020304" pitchFamily="18" charset="0"/>
                <a:cs typeface="Times New Roman" panose="02020603050405020304" pitchFamily="18" charset="0"/>
              </a:rPr>
              <a:t> </a:t>
            </a:r>
            <a:r>
              <a:rPr lang="ru-RU" dirty="0"/>
              <a:t>детьми. </a:t>
            </a:r>
          </a:p>
        </p:txBody>
      </p:sp>
    </p:spTree>
    <p:extLst>
      <p:ext uri="{BB962C8B-B14F-4D97-AF65-F5344CB8AC3E}">
        <p14:creationId xmlns:p14="http://schemas.microsoft.com/office/powerpoint/2010/main" val="3751449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FD4024F8-8FAB-49E6-9852-B8137E374D37}"/>
              </a:ext>
            </a:extLst>
          </p:cNvPr>
          <p:cNvSpPr txBox="1">
            <a:spLocks/>
          </p:cNvSpPr>
          <p:nvPr/>
        </p:nvSpPr>
        <p:spPr>
          <a:xfrm>
            <a:off x="1339850" y="13335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Кейс: «открытый» детский сад</a:t>
            </a:r>
          </a:p>
        </p:txBody>
      </p:sp>
      <p:sp>
        <p:nvSpPr>
          <p:cNvPr id="5" name="Прямоугольник 4">
            <a:extLst>
              <a:ext uri="{FF2B5EF4-FFF2-40B4-BE49-F238E27FC236}">
                <a16:creationId xmlns:a16="http://schemas.microsoft.com/office/drawing/2014/main" id="{384F06A7-A3C8-4FD0-871F-F0750A124D37}"/>
              </a:ext>
            </a:extLst>
          </p:cNvPr>
          <p:cNvSpPr/>
          <p:nvPr/>
        </p:nvSpPr>
        <p:spPr>
          <a:xfrm>
            <a:off x="2" y="312788"/>
            <a:ext cx="3676648"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6" name="TextBox 5">
            <a:extLst>
              <a:ext uri="{FF2B5EF4-FFF2-40B4-BE49-F238E27FC236}">
                <a16:creationId xmlns:a16="http://schemas.microsoft.com/office/drawing/2014/main" id="{A7801EB5-2B35-4939-885B-A073C24BDE33}"/>
              </a:ext>
            </a:extLst>
          </p:cNvPr>
          <p:cNvSpPr txBox="1"/>
          <p:nvPr/>
        </p:nvSpPr>
        <p:spPr>
          <a:xfrm>
            <a:off x="309055" y="693912"/>
            <a:ext cx="6215570" cy="2114618"/>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1"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0" dirty="0"/>
              <a:t>Фитнес-тренер в детском саду предложил родителям один раз в неделю проводить совместную зарядку. </a:t>
            </a:r>
          </a:p>
          <a:p>
            <a:r>
              <a:rPr lang="ru-RU" b="0" dirty="0"/>
              <a:t>В начале родительский комитет отнесся к инициативе с энтузиазмом. В процессе обнаружились трудности: сложно собрать работающих родителей вместе в будни.</a:t>
            </a:r>
          </a:p>
          <a:p>
            <a:r>
              <a:rPr lang="ru-RU" b="0" dirty="0"/>
              <a:t>Сейчас тренировки регулярно посещает около 10 родителей, в основном, неработающие мамы.</a:t>
            </a:r>
          </a:p>
          <a:p>
            <a:r>
              <a:rPr lang="ru-RU" b="0" dirty="0"/>
              <a:t>В начале тренировки вызывали смущение у родителей. Постепенно группа познакомилась, барьеры снизились. Между родителями наблюдалось более интенсивное неформальное общение.</a:t>
            </a:r>
          </a:p>
          <a:p>
            <a:r>
              <a:rPr lang="ru-RU" b="0" dirty="0"/>
              <a:t>По мере того, как родители втягивались в занятия, у них возник запрос к педагогу – дать «более продвинутый» комплекс упражнений, который был бы полезен для взрослых.</a:t>
            </a:r>
          </a:p>
        </p:txBody>
      </p:sp>
      <p:sp>
        <p:nvSpPr>
          <p:cNvPr id="10" name="TextBox 9">
            <a:extLst>
              <a:ext uri="{FF2B5EF4-FFF2-40B4-BE49-F238E27FC236}">
                <a16:creationId xmlns:a16="http://schemas.microsoft.com/office/drawing/2014/main" id="{43C9381A-1AAE-4418-8342-5FEB2191B61E}"/>
              </a:ext>
            </a:extLst>
          </p:cNvPr>
          <p:cNvSpPr txBox="1"/>
          <p:nvPr/>
        </p:nvSpPr>
        <p:spPr>
          <a:xfrm>
            <a:off x="1962267" y="3806081"/>
            <a:ext cx="2943107" cy="2180192"/>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pPr marL="0" indent="0">
              <a:buNone/>
            </a:pPr>
            <a:r>
              <a:rPr lang="ru-RU" sz="1200" b="1" dirty="0">
                <a:latin typeface="Bahnschrift SemiCondensed" panose="020B0502040204020203" pitchFamily="34" charset="0"/>
                <a:ea typeface="+mn-ea"/>
                <a:cs typeface="+mn-cs"/>
              </a:rPr>
              <a:t>Эффекты:</a:t>
            </a:r>
          </a:p>
          <a:p>
            <a:r>
              <a:rPr lang="ru-RU" dirty="0"/>
              <a:t>родители регулярно получают идеи для зарядки, которые можно практиковать вместе с детьми или одному (если упражнения подходят и для взрослых);</a:t>
            </a:r>
          </a:p>
          <a:p>
            <a:r>
              <a:rPr lang="ru-RU" dirty="0"/>
              <a:t>Развиваются связи между родителями, формируется сообщество, родителям может прийти в голову идея для совместного активного досуга;</a:t>
            </a:r>
          </a:p>
          <a:p>
            <a:r>
              <a:rPr lang="ru-RU" dirty="0"/>
              <a:t>растет вовлеченность родителей в образовательный процесс</a:t>
            </a:r>
          </a:p>
        </p:txBody>
      </p:sp>
      <p:sp>
        <p:nvSpPr>
          <p:cNvPr id="17" name="Прямоугольник 16">
            <a:extLst>
              <a:ext uri="{FF2B5EF4-FFF2-40B4-BE49-F238E27FC236}">
                <a16:creationId xmlns:a16="http://schemas.microsoft.com/office/drawing/2014/main" id="{4ABDBDED-D5DD-415F-878C-CB028A007D10}"/>
              </a:ext>
            </a:extLst>
          </p:cNvPr>
          <p:cNvSpPr/>
          <p:nvPr/>
        </p:nvSpPr>
        <p:spPr>
          <a:xfrm>
            <a:off x="0" y="6973824"/>
            <a:ext cx="6858000" cy="2170175"/>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1450C22F-8ADC-4CED-A9ED-31BE6EAAE9EA}"/>
              </a:ext>
            </a:extLst>
          </p:cNvPr>
          <p:cNvSpPr txBox="1"/>
          <p:nvPr/>
        </p:nvSpPr>
        <p:spPr>
          <a:xfrm>
            <a:off x="306389" y="7295983"/>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Перспективны форматы, которые вовлекают родителей в детские мероприятия не только как сопровождающих, но сами по себе полезны и</a:t>
            </a:r>
            <a:r>
              <a:rPr lang="ru-RU" sz="1600"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интересны для взрослых. </a:t>
            </a:r>
          </a:p>
          <a:p>
            <a:pPr>
              <a:lnSpc>
                <a:spcPct val="110000"/>
              </a:lnSpc>
            </a:pPr>
            <a:r>
              <a:rPr lang="ru-RU" i="1"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Пример – в детской секции по футболу родителям предложили проводить семейные соревнования.</a:t>
            </a:r>
          </a:p>
        </p:txBody>
      </p:sp>
      <p:sp>
        <p:nvSpPr>
          <p:cNvPr id="25" name="TextBox 24">
            <a:extLst>
              <a:ext uri="{FF2B5EF4-FFF2-40B4-BE49-F238E27FC236}">
                <a16:creationId xmlns:a16="http://schemas.microsoft.com/office/drawing/2014/main" id="{6DA70C29-F16A-4C99-B969-3840C1308A05}"/>
              </a:ext>
            </a:extLst>
          </p:cNvPr>
          <p:cNvSpPr txBox="1"/>
          <p:nvPr/>
        </p:nvSpPr>
        <p:spPr>
          <a:xfrm>
            <a:off x="441643" y="4824413"/>
            <a:ext cx="1229193" cy="369332"/>
          </a:xfrm>
          <a:prstGeom prst="rect">
            <a:avLst/>
          </a:prstGeom>
          <a:solidFill>
            <a:srgbClr val="DBD9DA"/>
          </a:solidFill>
        </p:spPr>
        <p:txBody>
          <a:bodyPr wrap="square" rtlCol="0">
            <a:spAutoFit/>
          </a:bodyPr>
          <a:lstStyle>
            <a:defPPr>
              <a:defRPr lang="en-US"/>
            </a:defPPr>
            <a:lvl1pPr algn="ctr">
              <a:defRPr b="1">
                <a:latin typeface="Bahnschrift SemiBold SemiConden" panose="020B0502040204020203" pitchFamily="34" charset="0"/>
              </a:defRPr>
            </a:lvl1pPr>
          </a:lstStyle>
          <a:p>
            <a:r>
              <a:rPr lang="ru-RU" dirty="0"/>
              <a:t>Педагог</a:t>
            </a:r>
          </a:p>
        </p:txBody>
      </p:sp>
      <p:sp>
        <p:nvSpPr>
          <p:cNvPr id="32" name="Прямоугольник 31">
            <a:extLst>
              <a:ext uri="{FF2B5EF4-FFF2-40B4-BE49-F238E27FC236}">
                <a16:creationId xmlns:a16="http://schemas.microsoft.com/office/drawing/2014/main" id="{F3CA4F6A-2101-4397-94C1-2487C3D42033}"/>
              </a:ext>
            </a:extLst>
          </p:cNvPr>
          <p:cNvSpPr/>
          <p:nvPr/>
        </p:nvSpPr>
        <p:spPr>
          <a:xfrm>
            <a:off x="4354830" y="6136179"/>
            <a:ext cx="1116442" cy="371301"/>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Bahnschrift SemiBold SemiConden" panose="020B0502040204020203" pitchFamily="34" charset="0"/>
              </a:rPr>
              <a:t>Ребенок</a:t>
            </a:r>
          </a:p>
        </p:txBody>
      </p:sp>
      <p:sp>
        <p:nvSpPr>
          <p:cNvPr id="37" name="Прямоугольник 36">
            <a:extLst>
              <a:ext uri="{FF2B5EF4-FFF2-40B4-BE49-F238E27FC236}">
                <a16:creationId xmlns:a16="http://schemas.microsoft.com/office/drawing/2014/main" id="{8D5F8428-7723-4C40-BF98-DEBA00E8B4C8}"/>
              </a:ext>
            </a:extLst>
          </p:cNvPr>
          <p:cNvSpPr/>
          <p:nvPr/>
        </p:nvSpPr>
        <p:spPr>
          <a:xfrm>
            <a:off x="4354830" y="3293919"/>
            <a:ext cx="1116442" cy="371301"/>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Bahnschrift SemiBold SemiConden" panose="020B0502040204020203" pitchFamily="34" charset="0"/>
              </a:rPr>
              <a:t>Родитель</a:t>
            </a:r>
          </a:p>
        </p:txBody>
      </p:sp>
      <p:sp>
        <p:nvSpPr>
          <p:cNvPr id="38" name="Прямоугольник 37">
            <a:extLst>
              <a:ext uri="{FF2B5EF4-FFF2-40B4-BE49-F238E27FC236}">
                <a16:creationId xmlns:a16="http://schemas.microsoft.com/office/drawing/2014/main" id="{A2E4A3CC-4B75-4878-B982-0F148C70B557}"/>
              </a:ext>
            </a:extLst>
          </p:cNvPr>
          <p:cNvSpPr/>
          <p:nvPr/>
        </p:nvSpPr>
        <p:spPr>
          <a:xfrm>
            <a:off x="4347154" y="2798619"/>
            <a:ext cx="1116442" cy="371301"/>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Bahnschrift SemiBold SemiConden" panose="020B0502040204020203" pitchFamily="34" charset="0"/>
              </a:rPr>
              <a:t>Родитель</a:t>
            </a:r>
          </a:p>
        </p:txBody>
      </p:sp>
      <p:cxnSp>
        <p:nvCxnSpPr>
          <p:cNvPr id="42" name="Соединитель: уступ 41">
            <a:extLst>
              <a:ext uri="{FF2B5EF4-FFF2-40B4-BE49-F238E27FC236}">
                <a16:creationId xmlns:a16="http://schemas.microsoft.com/office/drawing/2014/main" id="{37614F92-4335-4E04-98A7-ECBB1F1EFC0F}"/>
              </a:ext>
            </a:extLst>
          </p:cNvPr>
          <p:cNvCxnSpPr>
            <a:stCxn id="25" idx="0"/>
            <a:endCxn id="37" idx="1"/>
          </p:cNvCxnSpPr>
          <p:nvPr/>
        </p:nvCxnSpPr>
        <p:spPr>
          <a:xfrm rot="5400000" flipH="1" flipV="1">
            <a:off x="2033114" y="2502697"/>
            <a:ext cx="1344843" cy="3298590"/>
          </a:xfrm>
          <a:prstGeom prst="bentConnector2">
            <a:avLst/>
          </a:prstGeom>
          <a:ln w="19050">
            <a:solidFill>
              <a:srgbClr val="E4976D"/>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1" name="Соединитель: уступ 50">
            <a:extLst>
              <a:ext uri="{FF2B5EF4-FFF2-40B4-BE49-F238E27FC236}">
                <a16:creationId xmlns:a16="http://schemas.microsoft.com/office/drawing/2014/main" id="{8A6804FB-52C0-41E7-9411-2D301791C097}"/>
              </a:ext>
            </a:extLst>
          </p:cNvPr>
          <p:cNvCxnSpPr>
            <a:cxnSpLocks/>
          </p:cNvCxnSpPr>
          <p:nvPr/>
        </p:nvCxnSpPr>
        <p:spPr>
          <a:xfrm>
            <a:off x="5473121" y="2984270"/>
            <a:ext cx="7676" cy="495300"/>
          </a:xfrm>
          <a:prstGeom prst="bentConnector3">
            <a:avLst>
              <a:gd name="adj1" fmla="val 4443082"/>
            </a:avLst>
          </a:prstGeom>
          <a:ln w="19050">
            <a:solidFill>
              <a:srgbClr val="E4976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Соединитель: уступ 54">
            <a:extLst>
              <a:ext uri="{FF2B5EF4-FFF2-40B4-BE49-F238E27FC236}">
                <a16:creationId xmlns:a16="http://schemas.microsoft.com/office/drawing/2014/main" id="{38B9E802-6436-416C-8041-AAFE1B1FBA86}"/>
              </a:ext>
            </a:extLst>
          </p:cNvPr>
          <p:cNvCxnSpPr>
            <a:stCxn id="25" idx="2"/>
            <a:endCxn id="32" idx="1"/>
          </p:cNvCxnSpPr>
          <p:nvPr/>
        </p:nvCxnSpPr>
        <p:spPr>
          <a:xfrm rot="16200000" flipH="1">
            <a:off x="2141493" y="4108492"/>
            <a:ext cx="1128085" cy="3298590"/>
          </a:xfrm>
          <a:prstGeom prst="bentConnector2">
            <a:avLst/>
          </a:prstGeom>
          <a:ln w="19050">
            <a:solidFill>
              <a:srgbClr val="E4976D"/>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 name="Соединитель: уступ 56">
            <a:extLst>
              <a:ext uri="{FF2B5EF4-FFF2-40B4-BE49-F238E27FC236}">
                <a16:creationId xmlns:a16="http://schemas.microsoft.com/office/drawing/2014/main" id="{D3782CF7-E8D9-4302-B0D9-58341D684905}"/>
              </a:ext>
            </a:extLst>
          </p:cNvPr>
          <p:cNvCxnSpPr>
            <a:stCxn id="32" idx="3"/>
            <a:endCxn id="37" idx="3"/>
          </p:cNvCxnSpPr>
          <p:nvPr/>
        </p:nvCxnSpPr>
        <p:spPr>
          <a:xfrm flipV="1">
            <a:off x="5471272" y="3479570"/>
            <a:ext cx="12700" cy="2842260"/>
          </a:xfrm>
          <a:prstGeom prst="bentConnector3">
            <a:avLst>
              <a:gd name="adj1" fmla="val 8232000"/>
            </a:avLst>
          </a:prstGeom>
          <a:ln w="19050">
            <a:solidFill>
              <a:srgbClr val="E4976D"/>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139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B7A1D9-9037-4C52-A80E-8B7E4D048F5F}"/>
              </a:ext>
            </a:extLst>
          </p:cNvPr>
          <p:cNvSpPr txBox="1"/>
          <p:nvPr/>
        </p:nvSpPr>
        <p:spPr>
          <a:xfrm>
            <a:off x="305256" y="4835633"/>
            <a:ext cx="3015794" cy="2585323"/>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«Дочь с мужем купили мне годовой абонемент в фитнес-зал. Тут понятно, что хочу или не хочу, мне пришлось ходить. В абонемент входило, что можно было друга привести два раза. </a:t>
            </a:r>
            <a:r>
              <a:rPr lang="ru-RU" b="1" dirty="0"/>
              <a:t>Я решила: «Что это я одна должна отбывать этот подарок? А ну-ка, помогайте». </a:t>
            </a:r>
            <a:r>
              <a:rPr lang="ru-RU" dirty="0"/>
              <a:t>Они тоже шли не с большой радостью, вернее, с большой не радостью. Но потом дочь увидела, что там очень много молодых людей и ей понравилось. Муж особо доволен не был, но он сходить сходил, но особо доволен не был. Но сейчас тренажерный зал это уже больше норма, чем не норма» </a:t>
            </a:r>
          </a:p>
          <a:p>
            <a:endParaRPr lang="ru-RU" dirty="0"/>
          </a:p>
          <a:p>
            <a:pPr algn="r"/>
            <a:r>
              <a:rPr lang="ru-RU" dirty="0"/>
              <a:t>Женщина, Москва, 61 год</a:t>
            </a:r>
          </a:p>
          <a:p>
            <a:endParaRPr lang="ru-RU" dirty="0"/>
          </a:p>
        </p:txBody>
      </p:sp>
      <p:sp>
        <p:nvSpPr>
          <p:cNvPr id="4" name="TextBox 3">
            <a:extLst>
              <a:ext uri="{FF2B5EF4-FFF2-40B4-BE49-F238E27FC236}">
                <a16:creationId xmlns:a16="http://schemas.microsoft.com/office/drawing/2014/main" id="{22065483-38CB-45CD-9DCD-7729EDD787D6}"/>
              </a:ext>
            </a:extLst>
          </p:cNvPr>
          <p:cNvSpPr txBox="1"/>
          <p:nvPr/>
        </p:nvSpPr>
        <p:spPr>
          <a:xfrm>
            <a:off x="309563" y="1059602"/>
            <a:ext cx="3011487" cy="2585323"/>
          </a:xfrm>
          <a:prstGeom prst="rect">
            <a:avLst/>
          </a:prstGeom>
          <a:noFill/>
        </p:spPr>
        <p:txBody>
          <a:bodyPr wrap="square" lIns="0" tIns="0" rIns="0" bIns="0">
            <a:spAutoFit/>
          </a:bodyPr>
          <a:lstStyle/>
          <a:p>
            <a:r>
              <a:rPr lang="ru-RU" sz="1050" spc="-5" dirty="0">
                <a:latin typeface="Bahnschrift" panose="020B0502040204020203" pitchFamily="34" charset="0"/>
              </a:rPr>
              <a:t>«Если, допустим, с сыном мы идем на хоккей, то </a:t>
            </a:r>
            <a:r>
              <a:rPr lang="ru-RU" sz="1050" b="1" spc="-5" dirty="0">
                <a:latin typeface="Bahnschrift" panose="020B0502040204020203" pitchFamily="34" charset="0"/>
              </a:rPr>
              <a:t>я показываю, как кататься, как нужно правильно бить. С обоими детьми мы дома занимаемся </a:t>
            </a:r>
            <a:r>
              <a:rPr lang="ru-RU" sz="1050" spc="-5" dirty="0">
                <a:latin typeface="Bahnschrift" panose="020B0502040204020203" pitchFamily="34" charset="0"/>
              </a:rPr>
              <a:t>иногда, включаем видео из YouTube на большом экране и повторяем движения за тренером.  То есть это, как пятиминутка-десятиминутка, но дети довольны. С детьми также мы ходим на плавание. То есть мы все записаны в фитнес-клуб и там ходим на плавание. Там есть секции различные и я дополнительно плачу, чтобы просто могли они лучше плавать. Они в своем лягушатнике, естественно, а я там уже в большом бассейне»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Санкт-Петербург, 35 лет</a:t>
            </a:r>
          </a:p>
          <a:p>
            <a:endParaRPr lang="ru-RU" sz="1050" spc="-5" dirty="0">
              <a:latin typeface="Bahnschrift" panose="020B0502040204020203" pitchFamily="34" charset="0"/>
            </a:endParaRPr>
          </a:p>
        </p:txBody>
      </p:sp>
      <p:sp>
        <p:nvSpPr>
          <p:cNvPr id="5" name="TextBox 4">
            <a:extLst>
              <a:ext uri="{FF2B5EF4-FFF2-40B4-BE49-F238E27FC236}">
                <a16:creationId xmlns:a16="http://schemas.microsoft.com/office/drawing/2014/main" id="{7614971C-DEC1-425C-9B1F-8AC311A97EAE}"/>
              </a:ext>
            </a:extLst>
          </p:cNvPr>
          <p:cNvSpPr txBox="1"/>
          <p:nvPr/>
        </p:nvSpPr>
        <p:spPr>
          <a:xfrm>
            <a:off x="3549651" y="1059602"/>
            <a:ext cx="2802164" cy="2585323"/>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«Мы с мужем занимаемся на площадках спортивных, а детям тоже все это интересно. Еще у нас есть </a:t>
            </a:r>
            <a:r>
              <a:rPr lang="ru-RU" sz="1050" b="1" spc="-5" dirty="0">
                <a:latin typeface="Bahnschrift" panose="020B0502040204020203" pitchFamily="34" charset="0"/>
              </a:rPr>
              <a:t>турниры с родителями, которые мы проводим на базе секции сына.</a:t>
            </a:r>
            <a:r>
              <a:rPr lang="ru-RU" sz="1050" spc="-5" dirty="0">
                <a:latin typeface="Bahnschrift" panose="020B0502040204020203" pitchFamily="34" charset="0"/>
              </a:rPr>
              <a:t> Потому что нам бесплатно предоставляют футбольный зал. В голову это пришло вообще тренеру, он предложил, буквально в прошлом году. И многие родители поддержали. На самом деле, мне кажется, это такой хороший опыт то, что родители-дети вместе. Море впечатлений, море эмоций. Можно сказать, что мы все не прям друзья, но хорошие знакомые» </a:t>
            </a:r>
          </a:p>
          <a:p>
            <a:endParaRPr lang="ru-RU" dirty="0"/>
          </a:p>
          <a:p>
            <a:pPr algn="r"/>
            <a:r>
              <a:rPr lang="ru-RU" sz="1050" spc="-5" dirty="0">
                <a:latin typeface="Bahnschrift" panose="020B0502040204020203" pitchFamily="34" charset="0"/>
              </a:rPr>
              <a:t>Женщина, Екатеринбург, 37 лет</a:t>
            </a:r>
          </a:p>
          <a:p>
            <a:endParaRPr lang="ru-RU" dirty="0"/>
          </a:p>
        </p:txBody>
      </p:sp>
      <p:sp>
        <p:nvSpPr>
          <p:cNvPr id="7" name="TextBox 6">
            <a:extLst>
              <a:ext uri="{FF2B5EF4-FFF2-40B4-BE49-F238E27FC236}">
                <a16:creationId xmlns:a16="http://schemas.microsoft.com/office/drawing/2014/main" id="{EEF6226B-D77B-467A-BD65-2F49D4E688F2}"/>
              </a:ext>
            </a:extLst>
          </p:cNvPr>
          <p:cNvSpPr txBox="1"/>
          <p:nvPr/>
        </p:nvSpPr>
        <p:spPr>
          <a:xfrm>
            <a:off x="3559175" y="4835632"/>
            <a:ext cx="2792639" cy="2487731"/>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b="1" spc="-5" dirty="0">
                <a:latin typeface="Bahnschrift" panose="020B0502040204020203" pitchFamily="34" charset="0"/>
              </a:rPr>
              <a:t>Она же у меня гимнастка, 2 года ходила на гимнастику, и учит меня всяким растяжкам. </a:t>
            </a:r>
            <a:r>
              <a:rPr lang="ru-RU" sz="1050" spc="-5" dirty="0">
                <a:latin typeface="Bahnschrift" panose="020B0502040204020203" pitchFamily="34" charset="0"/>
              </a:rPr>
              <a:t>У меня просто болела спина и я сама начала. И на плавание тоже, перед тем, как плавать, они делают зарядку. Сначала голова идет, потом круговые движения, потом идут руки в такт, потом идет, получается, полностью торс, и потом уже ноги. А потом приседания. Сейчас она учит меня шпагату, но я говорю: «Нет, это не мое, шпагат – нет». Максимум у нас зарядка занимает 10 минут. А вечером массаж обязательно. Женщина, </a:t>
            </a:r>
          </a:p>
          <a:p>
            <a:endParaRPr lang="ru-RU" dirty="0"/>
          </a:p>
          <a:p>
            <a:pPr algn="r"/>
            <a:r>
              <a:rPr lang="ru-RU" sz="1050" spc="-5" dirty="0">
                <a:latin typeface="Bahnschrift" panose="020B0502040204020203" pitchFamily="34" charset="0"/>
              </a:rPr>
              <a:t>39 лет, </a:t>
            </a:r>
            <a:r>
              <a:rPr lang="ru-RU" sz="1050" spc="-5" dirty="0" err="1">
                <a:latin typeface="Bahnschrift" panose="020B0502040204020203" pitchFamily="34" charset="0"/>
              </a:rPr>
              <a:t>Ростов</a:t>
            </a:r>
            <a:r>
              <a:rPr lang="ru-RU" dirty="0"/>
              <a:t>-</a:t>
            </a:r>
            <a:r>
              <a:rPr lang="ru-RU" sz="1050" spc="-5" dirty="0">
                <a:latin typeface="Bahnschrift" panose="020B0502040204020203" pitchFamily="34" charset="0"/>
              </a:rPr>
              <a:t>на-Дону</a:t>
            </a:r>
          </a:p>
        </p:txBody>
      </p:sp>
      <p:sp>
        <p:nvSpPr>
          <p:cNvPr id="10" name="Прямоугольник 9">
            <a:extLst>
              <a:ext uri="{FF2B5EF4-FFF2-40B4-BE49-F238E27FC236}">
                <a16:creationId xmlns:a16="http://schemas.microsoft.com/office/drawing/2014/main" id="{DF1507BB-592A-4AB4-B516-581BAC93211F}"/>
              </a:ext>
            </a:extLst>
          </p:cNvPr>
          <p:cNvSpPr/>
          <p:nvPr/>
        </p:nvSpPr>
        <p:spPr>
          <a:xfrm>
            <a:off x="333375" y="3837086"/>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9E793480-F452-4906-ACA2-C992D39D17FE}"/>
              </a:ext>
            </a:extLst>
          </p:cNvPr>
          <p:cNvSpPr/>
          <p:nvPr/>
        </p:nvSpPr>
        <p:spPr>
          <a:xfrm>
            <a:off x="3536950" y="3829480"/>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54FD2BE5-069F-41E8-AF2D-1CF759D70B27}"/>
              </a:ext>
            </a:extLst>
          </p:cNvPr>
          <p:cNvSpPr/>
          <p:nvPr/>
        </p:nvSpPr>
        <p:spPr>
          <a:xfrm>
            <a:off x="333375" y="75906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3" name="Прямоугольник 12">
            <a:extLst>
              <a:ext uri="{FF2B5EF4-FFF2-40B4-BE49-F238E27FC236}">
                <a16:creationId xmlns:a16="http://schemas.microsoft.com/office/drawing/2014/main" id="{5FB22A94-2DBF-4CAE-A8F5-BFE883BC5736}"/>
              </a:ext>
            </a:extLst>
          </p:cNvPr>
          <p:cNvSpPr/>
          <p:nvPr/>
        </p:nvSpPr>
        <p:spPr>
          <a:xfrm>
            <a:off x="3536950" y="75906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324A4B21-E85E-48DA-B228-5145C2831E29}"/>
              </a:ext>
            </a:extLst>
          </p:cNvPr>
          <p:cNvSpPr txBox="1"/>
          <p:nvPr/>
        </p:nvSpPr>
        <p:spPr>
          <a:xfrm>
            <a:off x="1592217" y="75822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5" name="TextBox 14">
            <a:extLst>
              <a:ext uri="{FF2B5EF4-FFF2-40B4-BE49-F238E27FC236}">
                <a16:creationId xmlns:a16="http://schemas.microsoft.com/office/drawing/2014/main" id="{5C560CB6-6AC6-49C3-8CE6-80B447FBF606}"/>
              </a:ext>
            </a:extLst>
          </p:cNvPr>
          <p:cNvSpPr txBox="1"/>
          <p:nvPr/>
        </p:nvSpPr>
        <p:spPr>
          <a:xfrm>
            <a:off x="4807857" y="75822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6" name="TextBox 15">
            <a:extLst>
              <a:ext uri="{FF2B5EF4-FFF2-40B4-BE49-F238E27FC236}">
                <a16:creationId xmlns:a16="http://schemas.microsoft.com/office/drawing/2014/main" id="{B488179E-4C8E-4531-B379-540B634FDE7B}"/>
              </a:ext>
            </a:extLst>
          </p:cNvPr>
          <p:cNvSpPr txBox="1"/>
          <p:nvPr/>
        </p:nvSpPr>
        <p:spPr>
          <a:xfrm>
            <a:off x="1599837" y="381874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7" name="TextBox 16">
            <a:extLst>
              <a:ext uri="{FF2B5EF4-FFF2-40B4-BE49-F238E27FC236}">
                <a16:creationId xmlns:a16="http://schemas.microsoft.com/office/drawing/2014/main" id="{C20749B6-26BF-4F36-B4F6-CBA919E9D506}"/>
              </a:ext>
            </a:extLst>
          </p:cNvPr>
          <p:cNvSpPr txBox="1"/>
          <p:nvPr/>
        </p:nvSpPr>
        <p:spPr>
          <a:xfrm>
            <a:off x="4815477" y="3818744"/>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2" name="Заголовок 1">
            <a:extLst>
              <a:ext uri="{FF2B5EF4-FFF2-40B4-BE49-F238E27FC236}">
                <a16:creationId xmlns:a16="http://schemas.microsoft.com/office/drawing/2014/main" id="{7DFDC393-11F8-5239-3074-3F1D4099B383}"/>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Цитаты</a:t>
            </a:r>
          </a:p>
        </p:txBody>
      </p:sp>
      <p:sp>
        <p:nvSpPr>
          <p:cNvPr id="3" name="Прямоугольник 2">
            <a:extLst>
              <a:ext uri="{FF2B5EF4-FFF2-40B4-BE49-F238E27FC236}">
                <a16:creationId xmlns:a16="http://schemas.microsoft.com/office/drawing/2014/main" id="{F4C07D60-BF22-2F31-1490-7675EE3D35D0}"/>
              </a:ext>
            </a:extLst>
          </p:cNvPr>
          <p:cNvSpPr/>
          <p:nvPr/>
        </p:nvSpPr>
        <p:spPr>
          <a:xfrm>
            <a:off x="1" y="312788"/>
            <a:ext cx="58038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Tree>
    <p:extLst>
      <p:ext uri="{BB962C8B-B14F-4D97-AF65-F5344CB8AC3E}">
        <p14:creationId xmlns:p14="http://schemas.microsoft.com/office/powerpoint/2010/main" val="2328940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6000" b="-3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F4A2D36-A00E-4FF9-A891-D5A7FFC42E55}"/>
              </a:ext>
            </a:extLst>
          </p:cNvPr>
          <p:cNvSpPr txBox="1"/>
          <p:nvPr/>
        </p:nvSpPr>
        <p:spPr>
          <a:xfrm>
            <a:off x="345568" y="6947408"/>
            <a:ext cx="6179058" cy="1231106"/>
          </a:xfrm>
          <a:prstGeom prst="rect">
            <a:avLst/>
          </a:prstGeom>
          <a:noFill/>
        </p:spPr>
        <p:txBody>
          <a:bodyPr wrap="square" lIns="0" tIns="0" rIns="0" bIns="0" rtlCol="0">
            <a:spAutoFit/>
          </a:bodyPr>
          <a:lstStyle>
            <a:defPPr>
              <a:defRPr lang="en-US"/>
            </a:defPPr>
            <a:lvl1pPr>
              <a:lnSpc>
                <a:spcPct val="120000"/>
              </a:lnSpc>
              <a:defRPr sz="1400">
                <a:solidFill>
                  <a:schemeClr val="tx1">
                    <a:lumMod val="95000"/>
                    <a:lumOff val="5000"/>
                  </a:schemeClr>
                </a:solidFill>
                <a:latin typeface="Bahnschrift SemiCondensed" panose="020B0502040204020203" pitchFamily="34" charset="0"/>
              </a:defRPr>
            </a:lvl1pPr>
          </a:lstStyle>
          <a:p>
            <a:pPr>
              <a:lnSpc>
                <a:spcPct val="100000"/>
              </a:lnSpc>
            </a:pPr>
            <a:r>
              <a:rPr lang="ru-RU" sz="4000" dirty="0">
                <a:solidFill>
                  <a:schemeClr val="bg1"/>
                </a:solidFill>
              </a:rPr>
              <a:t>Возможности для детского и</a:t>
            </a:r>
            <a:r>
              <a:rPr lang="ru-RU" sz="4000" dirty="0">
                <a:solidFill>
                  <a:schemeClr val="bg1"/>
                </a:solidFill>
                <a:latin typeface="Times New Roman" panose="02020603050405020304" pitchFamily="18" charset="0"/>
                <a:cs typeface="Times New Roman" panose="02020603050405020304" pitchFamily="18" charset="0"/>
              </a:rPr>
              <a:t> </a:t>
            </a:r>
            <a:r>
              <a:rPr lang="ru-RU" sz="4000" dirty="0">
                <a:solidFill>
                  <a:schemeClr val="bg1"/>
                </a:solidFill>
              </a:rPr>
              <a:t>семейного спорта</a:t>
            </a:r>
          </a:p>
        </p:txBody>
      </p:sp>
    </p:spTree>
    <p:extLst>
      <p:ext uri="{BB962C8B-B14F-4D97-AF65-F5344CB8AC3E}">
        <p14:creationId xmlns:p14="http://schemas.microsoft.com/office/powerpoint/2010/main" val="2192848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FF32A4EA-4AFF-434A-BCB5-B0219AEBEAF6}"/>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Возможности для занятий детей</a:t>
            </a:r>
            <a:endParaRPr lang="ru-RU" sz="1736" dirty="0">
              <a:solidFill>
                <a:srgbClr val="BEBABB"/>
              </a:solidFill>
              <a:latin typeface="Bahnschrift SemiCondensed" panose="020B0502040204020203" pitchFamily="34" charset="0"/>
              <a:ea typeface="+mj-ea"/>
              <a:cs typeface="+mj-cs"/>
            </a:endParaRPr>
          </a:p>
        </p:txBody>
      </p:sp>
      <p:sp>
        <p:nvSpPr>
          <p:cNvPr id="5" name="Прямоугольник 4">
            <a:extLst>
              <a:ext uri="{FF2B5EF4-FFF2-40B4-BE49-F238E27FC236}">
                <a16:creationId xmlns:a16="http://schemas.microsoft.com/office/drawing/2014/main" id="{B99C5136-3174-4F04-8096-7F7B1EFF2190}"/>
              </a:ext>
            </a:extLst>
          </p:cNvPr>
          <p:cNvSpPr/>
          <p:nvPr/>
        </p:nvSpPr>
        <p:spPr>
          <a:xfrm>
            <a:off x="2" y="312788"/>
            <a:ext cx="3524248"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7" name="Диаграмма 6">
            <a:extLst>
              <a:ext uri="{FF2B5EF4-FFF2-40B4-BE49-F238E27FC236}">
                <a16:creationId xmlns:a16="http://schemas.microsoft.com/office/drawing/2014/main" id="{E7AEF40E-3AC4-4E94-A8D8-CF8D71445415}"/>
              </a:ext>
            </a:extLst>
          </p:cNvPr>
          <p:cNvGraphicFramePr/>
          <p:nvPr>
            <p:extLst>
              <p:ext uri="{D42A27DB-BD31-4B8C-83A1-F6EECF244321}">
                <p14:modId xmlns:p14="http://schemas.microsoft.com/office/powerpoint/2010/main" val="3605121331"/>
              </p:ext>
            </p:extLst>
          </p:nvPr>
        </p:nvGraphicFramePr>
        <p:xfrm>
          <a:off x="296863" y="1216349"/>
          <a:ext cx="6233845" cy="25601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Диаграмма 10">
            <a:extLst>
              <a:ext uri="{FF2B5EF4-FFF2-40B4-BE49-F238E27FC236}">
                <a16:creationId xmlns:a16="http://schemas.microsoft.com/office/drawing/2014/main" id="{2821C184-BBDE-4614-B3D6-82F865586EE0}"/>
              </a:ext>
            </a:extLst>
          </p:cNvPr>
          <p:cNvGraphicFramePr/>
          <p:nvPr>
            <p:extLst>
              <p:ext uri="{D42A27DB-BD31-4B8C-83A1-F6EECF244321}">
                <p14:modId xmlns:p14="http://schemas.microsoft.com/office/powerpoint/2010/main" val="2106982926"/>
              </p:ext>
            </p:extLst>
          </p:nvPr>
        </p:nvGraphicFramePr>
        <p:xfrm>
          <a:off x="287338" y="4451514"/>
          <a:ext cx="6234079" cy="200695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E1D9DE06-BB7F-42D1-B54B-B039EF7346D9}"/>
              </a:ext>
            </a:extLst>
          </p:cNvPr>
          <p:cNvSpPr txBox="1"/>
          <p:nvPr/>
        </p:nvSpPr>
        <p:spPr>
          <a:xfrm>
            <a:off x="320333" y="701370"/>
            <a:ext cx="6204292" cy="646331"/>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Вы довольны или недовольны возможностями для занятий детей спортом в вашем городе? </a:t>
            </a:r>
            <a:r>
              <a:rPr lang="ru-RU" sz="1400" dirty="0">
                <a:solidFill>
                  <a:srgbClr val="BEBABB"/>
                </a:solidFill>
                <a:latin typeface="Bahnschrift SemiCondensed" panose="020B0502040204020203" pitchFamily="34" charset="0"/>
              </a:rPr>
              <a:t>(% опрошенных)</a:t>
            </a:r>
          </a:p>
          <a:p>
            <a:endParaRPr lang="ru-RU" sz="1400" dirty="0">
              <a:solidFill>
                <a:srgbClr val="BEBABB"/>
              </a:solidFill>
              <a:latin typeface="Bahnschrift SemiCondensed" panose="020B0502040204020203" pitchFamily="34" charset="0"/>
              <a:cs typeface="+mn-cs"/>
            </a:endParaRPr>
          </a:p>
        </p:txBody>
      </p:sp>
      <p:sp>
        <p:nvSpPr>
          <p:cNvPr id="13" name="TextBox 12">
            <a:extLst>
              <a:ext uri="{FF2B5EF4-FFF2-40B4-BE49-F238E27FC236}">
                <a16:creationId xmlns:a16="http://schemas.microsoft.com/office/drawing/2014/main" id="{F48EBD99-2044-4356-914C-2A458F23DB5E}"/>
              </a:ext>
            </a:extLst>
          </p:cNvPr>
          <p:cNvSpPr txBox="1"/>
          <p:nvPr/>
        </p:nvSpPr>
        <p:spPr>
          <a:xfrm>
            <a:off x="320333" y="3854145"/>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В вашем городе в целом достаточно или недостаточно возможностей для занятия спортом всей семьей? </a:t>
            </a:r>
            <a:r>
              <a:rPr lang="ru-RU" sz="1400" dirty="0">
                <a:solidFill>
                  <a:srgbClr val="BEBABB"/>
                </a:solidFill>
                <a:latin typeface="Bahnschrift SemiCondensed" panose="020B0502040204020203" pitchFamily="34" charset="0"/>
              </a:rPr>
              <a:t>(% опрошенных)</a:t>
            </a:r>
            <a:endParaRPr lang="ru-RU" sz="1400" dirty="0">
              <a:solidFill>
                <a:srgbClr val="BEBABB"/>
              </a:solidFill>
              <a:latin typeface="Bahnschrift SemiCondensed" panose="020B0502040204020203" pitchFamily="34" charset="0"/>
              <a:cs typeface="+mn-cs"/>
            </a:endParaRPr>
          </a:p>
        </p:txBody>
      </p:sp>
      <p:sp>
        <p:nvSpPr>
          <p:cNvPr id="14" name="Прямоугольник 13">
            <a:extLst>
              <a:ext uri="{FF2B5EF4-FFF2-40B4-BE49-F238E27FC236}">
                <a16:creationId xmlns:a16="http://schemas.microsoft.com/office/drawing/2014/main" id="{361B1BCE-E9E5-4A94-8DEA-B61CE64E6DE9}"/>
              </a:ext>
            </a:extLst>
          </p:cNvPr>
          <p:cNvSpPr/>
          <p:nvPr/>
        </p:nvSpPr>
        <p:spPr>
          <a:xfrm>
            <a:off x="0" y="6731000"/>
            <a:ext cx="6858000" cy="241299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a16="http://schemas.microsoft.com/office/drawing/2014/main" id="{154F3742-144B-4F8C-926B-63151108E08D}"/>
              </a:ext>
            </a:extLst>
          </p:cNvPr>
          <p:cNvSpPr txBox="1"/>
          <p:nvPr/>
        </p:nvSpPr>
        <p:spPr>
          <a:xfrm>
            <a:off x="306389" y="7041983"/>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Семейные спорт – это сочетание барьеров инфраструктурных, финансовых и социально-психологических, характерных для взрослого спорта.</a:t>
            </a:r>
          </a:p>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В последние годы наблюдается развитие инфраструктуры для спорта и городской среды. Но эффект неравномерен для разных территорий. Также можно выделить отдельные уязвимые типы семей. См. Далее.</a:t>
            </a:r>
          </a:p>
          <a:p>
            <a:pPr>
              <a:lnSpc>
                <a:spcPct val="110000"/>
              </a:lnSpc>
            </a:pPr>
            <a:endPar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endParaRPr>
          </a:p>
        </p:txBody>
      </p:sp>
    </p:spTree>
    <p:extLst>
      <p:ext uri="{BB962C8B-B14F-4D97-AF65-F5344CB8AC3E}">
        <p14:creationId xmlns:p14="http://schemas.microsoft.com/office/powerpoint/2010/main" val="36584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a:extLst>
              <a:ext uri="{FF2B5EF4-FFF2-40B4-BE49-F238E27FC236}">
                <a16:creationId xmlns:a16="http://schemas.microsoft.com/office/drawing/2014/main" id="{099C1CBE-485F-41AE-99A8-8B4DFF43C468}"/>
              </a:ext>
            </a:extLst>
          </p:cNvPr>
          <p:cNvGraphicFramePr/>
          <p:nvPr>
            <p:extLst>
              <p:ext uri="{D42A27DB-BD31-4B8C-83A1-F6EECF244321}">
                <p14:modId xmlns:p14="http://schemas.microsoft.com/office/powerpoint/2010/main" val="250373332"/>
              </p:ext>
            </p:extLst>
          </p:nvPr>
        </p:nvGraphicFramePr>
        <p:xfrm>
          <a:off x="195491" y="292693"/>
          <a:ext cx="6467017" cy="3835449"/>
        </p:xfrm>
        <a:graphic>
          <a:graphicData uri="http://schemas.openxmlformats.org/drawingml/2006/chart">
            <c:chart xmlns:c="http://schemas.openxmlformats.org/drawingml/2006/chart" xmlns:r="http://schemas.openxmlformats.org/officeDocument/2006/relationships" r:id="rId2"/>
          </a:graphicData>
        </a:graphic>
      </p:graphicFrame>
      <p:sp>
        <p:nvSpPr>
          <p:cNvPr id="4" name="Заголовок 1">
            <a:extLst>
              <a:ext uri="{FF2B5EF4-FFF2-40B4-BE49-F238E27FC236}">
                <a16:creationId xmlns:a16="http://schemas.microsoft.com/office/drawing/2014/main" id="{2FEE54AC-26E3-45C8-B3D9-B52B9021F9FC}"/>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Двойная нагрузка одиноких родителей</a:t>
            </a:r>
          </a:p>
        </p:txBody>
      </p:sp>
      <p:sp>
        <p:nvSpPr>
          <p:cNvPr id="5" name="Прямоугольник 4">
            <a:extLst>
              <a:ext uri="{FF2B5EF4-FFF2-40B4-BE49-F238E27FC236}">
                <a16:creationId xmlns:a16="http://schemas.microsoft.com/office/drawing/2014/main" id="{8B950289-F428-42C5-8584-9E4F64D56A81}"/>
              </a:ext>
            </a:extLst>
          </p:cNvPr>
          <p:cNvSpPr/>
          <p:nvPr/>
        </p:nvSpPr>
        <p:spPr>
          <a:xfrm>
            <a:off x="0" y="312788"/>
            <a:ext cx="2905125"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10" name="Диаграмма 9">
            <a:extLst>
              <a:ext uri="{FF2B5EF4-FFF2-40B4-BE49-F238E27FC236}">
                <a16:creationId xmlns:a16="http://schemas.microsoft.com/office/drawing/2014/main" id="{91C57EF0-AD14-46D5-BDCC-B1EBCE071B39}"/>
              </a:ext>
            </a:extLst>
          </p:cNvPr>
          <p:cNvGraphicFramePr/>
          <p:nvPr>
            <p:extLst>
              <p:ext uri="{D42A27DB-BD31-4B8C-83A1-F6EECF244321}">
                <p14:modId xmlns:p14="http://schemas.microsoft.com/office/powerpoint/2010/main" val="1805866332"/>
              </p:ext>
            </p:extLst>
          </p:nvPr>
        </p:nvGraphicFramePr>
        <p:xfrm>
          <a:off x="287401" y="4928117"/>
          <a:ext cx="6237223" cy="2781601"/>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D0DC41B-DB9C-4314-8CCD-90F4B478F4ED}"/>
              </a:ext>
            </a:extLst>
          </p:cNvPr>
          <p:cNvSpPr txBox="1"/>
          <p:nvPr/>
        </p:nvSpPr>
        <p:spPr>
          <a:xfrm>
            <a:off x="320333" y="689178"/>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Вы довольны или недовольны возможностями для занятий детей спортом в вашем городе? </a:t>
            </a:r>
            <a:r>
              <a:rPr lang="ru-RU" sz="1400" dirty="0">
                <a:solidFill>
                  <a:srgbClr val="BEBABB"/>
                </a:solidFill>
                <a:latin typeface="Bahnschrift SemiCondensed" panose="020B0502040204020203" pitchFamily="34" charset="0"/>
              </a:rPr>
              <a:t>(% опрошенных, сумма ответов «полностью доволен» и «скорее доволен»)</a:t>
            </a:r>
            <a:endParaRPr lang="ru-RU" sz="1400" dirty="0">
              <a:solidFill>
                <a:srgbClr val="BEBABB"/>
              </a:solidFill>
              <a:latin typeface="Bahnschrift SemiCondensed" panose="020B0502040204020203" pitchFamily="34" charset="0"/>
              <a:cs typeface="+mn-cs"/>
            </a:endParaRPr>
          </a:p>
        </p:txBody>
      </p:sp>
      <p:sp>
        <p:nvSpPr>
          <p:cNvPr id="19" name="TextBox 18">
            <a:extLst>
              <a:ext uri="{FF2B5EF4-FFF2-40B4-BE49-F238E27FC236}">
                <a16:creationId xmlns:a16="http://schemas.microsoft.com/office/drawing/2014/main" id="{1DBE0761-5845-4268-ADB2-F47B19BDD5E0}"/>
              </a:ext>
            </a:extLst>
          </p:cNvPr>
          <p:cNvSpPr txBox="1"/>
          <p:nvPr/>
        </p:nvSpPr>
        <p:spPr>
          <a:xfrm>
            <a:off x="305403" y="4361934"/>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Насколько те форматы занятий спортом с детьми, которые есть в вашем городе, финансово доступны для вас? </a:t>
            </a:r>
            <a:r>
              <a:rPr lang="ru-RU" sz="1400" dirty="0">
                <a:solidFill>
                  <a:srgbClr val="BEBABB"/>
                </a:solidFill>
                <a:latin typeface="Bahnschrift SemiCondensed" panose="020B0502040204020203" pitchFamily="34" charset="0"/>
              </a:rPr>
              <a:t>(% опрошенных)</a:t>
            </a:r>
          </a:p>
        </p:txBody>
      </p:sp>
      <p:sp>
        <p:nvSpPr>
          <p:cNvPr id="20" name="Прямоугольник 19">
            <a:extLst>
              <a:ext uri="{FF2B5EF4-FFF2-40B4-BE49-F238E27FC236}">
                <a16:creationId xmlns:a16="http://schemas.microsoft.com/office/drawing/2014/main" id="{7D73F9A5-7DF0-4C9B-AAA1-A0A741A22C93}"/>
              </a:ext>
            </a:extLst>
          </p:cNvPr>
          <p:cNvSpPr/>
          <p:nvPr/>
        </p:nvSpPr>
        <p:spPr>
          <a:xfrm>
            <a:off x="0" y="7729728"/>
            <a:ext cx="6858000" cy="1414270"/>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id="{4423833E-69BB-441D-A755-837F1505C738}"/>
              </a:ext>
            </a:extLst>
          </p:cNvPr>
          <p:cNvSpPr txBox="1"/>
          <p:nvPr/>
        </p:nvSpPr>
        <p:spPr>
          <a:xfrm>
            <a:off x="306389" y="7957543"/>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pPr>
              <a:lnSpc>
                <a:spcPct val="110000"/>
              </a:lnSpc>
            </a:pP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Наиболее уязвимая группа – одинокие родители (84% - мамы). Двойная нагрузка – ниже финансовые возможности и острее дефицит времени.</a:t>
            </a:r>
          </a:p>
          <a:p>
            <a:pPr>
              <a:lnSpc>
                <a:spcPct val="110000"/>
              </a:lnSpc>
            </a:pPr>
            <a:endPar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endParaRPr>
          </a:p>
        </p:txBody>
      </p:sp>
    </p:spTree>
    <p:extLst>
      <p:ext uri="{BB962C8B-B14F-4D97-AF65-F5344CB8AC3E}">
        <p14:creationId xmlns:p14="http://schemas.microsoft.com/office/powerpoint/2010/main" val="3615256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a:extLst>
              <a:ext uri="{FF2B5EF4-FFF2-40B4-BE49-F238E27FC236}">
                <a16:creationId xmlns:a16="http://schemas.microsoft.com/office/drawing/2014/main" id="{673C4BDB-DD9D-4B13-A1C0-DEF7EB457B3B}"/>
              </a:ext>
            </a:extLst>
          </p:cNvPr>
          <p:cNvGraphicFramePr>
            <a:graphicFrameLocks noGrp="1"/>
          </p:cNvGraphicFramePr>
          <p:nvPr>
            <p:extLst>
              <p:ext uri="{D42A27DB-BD31-4B8C-83A1-F6EECF244321}">
                <p14:modId xmlns:p14="http://schemas.microsoft.com/office/powerpoint/2010/main" val="2338549403"/>
              </p:ext>
            </p:extLst>
          </p:nvPr>
        </p:nvGraphicFramePr>
        <p:xfrm>
          <a:off x="284671" y="1551513"/>
          <a:ext cx="6239953" cy="5068744"/>
        </p:xfrm>
        <a:graphic>
          <a:graphicData uri="http://schemas.openxmlformats.org/drawingml/2006/table">
            <a:tbl>
              <a:tblPr firstRow="1" bandRow="1">
                <a:tableStyleId>{5C22544A-7EE6-4342-B048-85BDC9FD1C3A}</a:tableStyleId>
              </a:tblPr>
              <a:tblGrid>
                <a:gridCol w="1982469">
                  <a:extLst>
                    <a:ext uri="{9D8B030D-6E8A-4147-A177-3AD203B41FA5}">
                      <a16:colId xmlns:a16="http://schemas.microsoft.com/office/drawing/2014/main" val="3978311126"/>
                    </a:ext>
                  </a:extLst>
                </a:gridCol>
                <a:gridCol w="657502">
                  <a:extLst>
                    <a:ext uri="{9D8B030D-6E8A-4147-A177-3AD203B41FA5}">
                      <a16:colId xmlns:a16="http://schemas.microsoft.com/office/drawing/2014/main" val="3204436452"/>
                    </a:ext>
                  </a:extLst>
                </a:gridCol>
                <a:gridCol w="592403">
                  <a:extLst>
                    <a:ext uri="{9D8B030D-6E8A-4147-A177-3AD203B41FA5}">
                      <a16:colId xmlns:a16="http://schemas.microsoft.com/office/drawing/2014/main" val="72205581"/>
                    </a:ext>
                  </a:extLst>
                </a:gridCol>
                <a:gridCol w="599997">
                  <a:extLst>
                    <a:ext uri="{9D8B030D-6E8A-4147-A177-3AD203B41FA5}">
                      <a16:colId xmlns:a16="http://schemas.microsoft.com/office/drawing/2014/main" val="3034175893"/>
                    </a:ext>
                  </a:extLst>
                </a:gridCol>
                <a:gridCol w="599997">
                  <a:extLst>
                    <a:ext uri="{9D8B030D-6E8A-4147-A177-3AD203B41FA5}">
                      <a16:colId xmlns:a16="http://schemas.microsoft.com/office/drawing/2014/main" val="2339027844"/>
                    </a:ext>
                  </a:extLst>
                </a:gridCol>
                <a:gridCol w="615185">
                  <a:extLst>
                    <a:ext uri="{9D8B030D-6E8A-4147-A177-3AD203B41FA5}">
                      <a16:colId xmlns:a16="http://schemas.microsoft.com/office/drawing/2014/main" val="2524652421"/>
                    </a:ext>
                  </a:extLst>
                </a:gridCol>
                <a:gridCol w="607592">
                  <a:extLst>
                    <a:ext uri="{9D8B030D-6E8A-4147-A177-3AD203B41FA5}">
                      <a16:colId xmlns:a16="http://schemas.microsoft.com/office/drawing/2014/main" val="4093937817"/>
                    </a:ext>
                  </a:extLst>
                </a:gridCol>
                <a:gridCol w="584808">
                  <a:extLst>
                    <a:ext uri="{9D8B030D-6E8A-4147-A177-3AD203B41FA5}">
                      <a16:colId xmlns:a16="http://schemas.microsoft.com/office/drawing/2014/main" val="2463053432"/>
                    </a:ext>
                  </a:extLst>
                </a:gridCol>
              </a:tblGrid>
              <a:tr h="621508">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Нехватка времени</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53</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50</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56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54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52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50</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407345"/>
                  </a:ext>
                </a:extLst>
              </a:tr>
              <a:tr h="638456">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Отсутствие таких занятий, на которые можно ходить вместе</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24</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1" kern="1200" dirty="0">
                          <a:solidFill>
                            <a:srgbClr val="E4976D"/>
                          </a:solidFill>
                          <a:effectLst/>
                          <a:latin typeface="Bahnschrift SemiBold" panose="020B0502040204020203" pitchFamily="34" charset="0"/>
                          <a:ea typeface="+mn-ea"/>
                          <a:cs typeface="+mn-cs"/>
                        </a:rPr>
                        <a:t>28</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21</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24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8686321"/>
                  </a:ext>
                </a:extLst>
              </a:tr>
              <a:tr h="615188">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Нехватка денег</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21</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20</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a:solidFill>
                            <a:schemeClr val="tx1"/>
                          </a:solidFill>
                          <a:effectLst/>
                          <a:latin typeface="Bahnschrift SemiBold" panose="020B0502040204020203" pitchFamily="34" charset="0"/>
                          <a:ea typeface="+mn-ea"/>
                          <a:cs typeface="+mn-cs"/>
                        </a:rPr>
                        <a:t>25</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20</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22</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20</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4047240"/>
                  </a:ext>
                </a:extLst>
              </a:tr>
              <a:tr h="583350">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Отсутствие доступной инфраструктуры для занятий</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17</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1" kern="1200" dirty="0">
                          <a:solidFill>
                            <a:srgbClr val="E4976D"/>
                          </a:solidFill>
                          <a:effectLst/>
                          <a:latin typeface="Bahnschrift SemiBold" panose="020B0502040204020203" pitchFamily="34" charset="0"/>
                          <a:ea typeface="+mn-ea"/>
                          <a:cs typeface="+mn-cs"/>
                        </a:rPr>
                        <a:t>19</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19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24</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19</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058086"/>
                  </a:ext>
                </a:extLst>
              </a:tr>
              <a:tr h="510226">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Несовпадение интересов с детьми</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13</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14</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13</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12</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11</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18</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332980"/>
                  </a:ext>
                </a:extLst>
              </a:tr>
              <a:tr h="525004">
                <a:tc>
                  <a:txBody>
                    <a:bodyPr/>
                    <a:lstStyle/>
                    <a:p>
                      <a:pPr rtl="0" fontAlgn="t"/>
                      <a:r>
                        <a:rPr lang="ru-RU" sz="1050" b="0" kern="1200">
                          <a:solidFill>
                            <a:schemeClr val="tx1">
                              <a:lumMod val="95000"/>
                              <a:lumOff val="5000"/>
                            </a:schemeClr>
                          </a:solidFill>
                          <a:latin typeface="Bahnschrift" panose="020B0502040204020203" pitchFamily="34" charset="0"/>
                          <a:ea typeface="+mn-ea"/>
                          <a:cs typeface="+mn-cs"/>
                        </a:rPr>
                        <a:t>Возраст детей (слишком маленькие)</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14</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15</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4210424"/>
                  </a:ext>
                </a:extLst>
              </a:tr>
              <a:tr h="52500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Не хочу заниматься спортом вообще</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6</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10</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12</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9057979"/>
                  </a:ext>
                </a:extLst>
              </a:tr>
              <a:tr h="52500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Отсутствие интересных секций</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5</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546059"/>
                  </a:ext>
                </a:extLst>
              </a:tr>
              <a:tr h="52500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Не думал о такой возможности</a:t>
                      </a:r>
                    </a:p>
                  </a:txBody>
                  <a:tcPr marL="22860" marR="144000" marT="0" marB="0" anchor="ctr">
                    <a:lnL w="19050" cap="flat" cmpd="sng" algn="ctr">
                      <a:no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12</a:t>
                      </a:r>
                    </a:p>
                  </a:txBody>
                  <a:tcPr marL="9525" marR="9525" marT="9525"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200" b="0" kern="1200" dirty="0">
                          <a:solidFill>
                            <a:schemeClr val="tx1"/>
                          </a:solidFill>
                          <a:effectLst/>
                          <a:latin typeface="Bahnschrift SemiBold" panose="020B0502040204020203" pitchFamily="34" charset="0"/>
                          <a:ea typeface="+mn-ea"/>
                          <a:cs typeface="+mn-cs"/>
                        </a:rPr>
                        <a:t>6</a:t>
                      </a:r>
                    </a:p>
                  </a:txBody>
                  <a:tcPr marL="9525" marR="9525" marT="9525"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10</a:t>
                      </a:r>
                    </a:p>
                  </a:txBody>
                  <a:tcPr marL="22860" marR="2286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22860" marR="22860" marT="0" marB="0" anchor="ctr">
                    <a:lnL w="19050" cap="flat" cmpd="sng" algn="ctr">
                      <a:noFill/>
                      <a:prstDash val="sysDash"/>
                      <a:round/>
                      <a:headEnd type="none" w="med" len="med"/>
                      <a:tailEnd type="none" w="med" len="med"/>
                    </a:lnL>
                    <a:lnR w="1905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2984821"/>
                  </a:ext>
                </a:extLst>
              </a:tr>
            </a:tbl>
          </a:graphicData>
        </a:graphic>
      </p:graphicFrame>
      <p:grpSp>
        <p:nvGrpSpPr>
          <p:cNvPr id="7" name="Группа 6">
            <a:extLst>
              <a:ext uri="{FF2B5EF4-FFF2-40B4-BE49-F238E27FC236}">
                <a16:creationId xmlns:a16="http://schemas.microsoft.com/office/drawing/2014/main" id="{D89B24B9-3EC5-44A5-9F52-A41A5456BEFF}"/>
              </a:ext>
            </a:extLst>
          </p:cNvPr>
          <p:cNvGrpSpPr/>
          <p:nvPr/>
        </p:nvGrpSpPr>
        <p:grpSpPr>
          <a:xfrm>
            <a:off x="2944503" y="1273809"/>
            <a:ext cx="3581746" cy="238971"/>
            <a:chOff x="2253735" y="1486408"/>
            <a:chExt cx="3581746" cy="238971"/>
          </a:xfrm>
        </p:grpSpPr>
        <p:sp>
          <p:nvSpPr>
            <p:cNvPr id="8" name="TextBox 7">
              <a:extLst>
                <a:ext uri="{FF2B5EF4-FFF2-40B4-BE49-F238E27FC236}">
                  <a16:creationId xmlns:a16="http://schemas.microsoft.com/office/drawing/2014/main" id="{4092AC13-E056-4685-8B57-8CCCB824D360}"/>
                </a:ext>
              </a:extLst>
            </p:cNvPr>
            <p:cNvSpPr txBox="1"/>
            <p:nvPr/>
          </p:nvSpPr>
          <p:spPr>
            <a:xfrm>
              <a:off x="2253735" y="1494547"/>
              <a:ext cx="544819"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100+</a:t>
              </a:r>
            </a:p>
          </p:txBody>
        </p:sp>
        <p:sp>
          <p:nvSpPr>
            <p:cNvPr id="9" name="TextBox 8">
              <a:extLst>
                <a:ext uri="{FF2B5EF4-FFF2-40B4-BE49-F238E27FC236}">
                  <a16:creationId xmlns:a16="http://schemas.microsoft.com/office/drawing/2014/main" id="{00D42BBE-1F26-4803-9E8A-E412EE287781}"/>
                </a:ext>
              </a:extLst>
            </p:cNvPr>
            <p:cNvSpPr txBox="1"/>
            <p:nvPr/>
          </p:nvSpPr>
          <p:spPr>
            <a:xfrm>
              <a:off x="2854100" y="1491676"/>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500+</a:t>
              </a:r>
            </a:p>
          </p:txBody>
        </p:sp>
        <p:sp>
          <p:nvSpPr>
            <p:cNvPr id="10" name="TextBox 9">
              <a:extLst>
                <a:ext uri="{FF2B5EF4-FFF2-40B4-BE49-F238E27FC236}">
                  <a16:creationId xmlns:a16="http://schemas.microsoft.com/office/drawing/2014/main" id="{0971C630-9E37-47FA-A33D-896D62AF465E}"/>
                </a:ext>
              </a:extLst>
            </p:cNvPr>
            <p:cNvSpPr txBox="1"/>
            <p:nvPr/>
          </p:nvSpPr>
          <p:spPr>
            <a:xfrm>
              <a:off x="3409723" y="1491676"/>
              <a:ext cx="618358"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 млн+</a:t>
              </a:r>
            </a:p>
          </p:txBody>
        </p:sp>
        <p:sp>
          <p:nvSpPr>
            <p:cNvPr id="11" name="TextBox 10">
              <a:extLst>
                <a:ext uri="{FF2B5EF4-FFF2-40B4-BE49-F238E27FC236}">
                  <a16:creationId xmlns:a16="http://schemas.microsoft.com/office/drawing/2014/main" id="{8D656D98-1F8D-41C3-A549-4C717BAC1234}"/>
                </a:ext>
              </a:extLst>
            </p:cNvPr>
            <p:cNvSpPr txBox="1"/>
            <p:nvPr/>
          </p:nvSpPr>
          <p:spPr>
            <a:xfrm>
              <a:off x="4029393" y="1492295"/>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6-9</a:t>
              </a:r>
            </a:p>
          </p:txBody>
        </p:sp>
        <p:sp>
          <p:nvSpPr>
            <p:cNvPr id="12" name="TextBox 11">
              <a:extLst>
                <a:ext uri="{FF2B5EF4-FFF2-40B4-BE49-F238E27FC236}">
                  <a16:creationId xmlns:a16="http://schemas.microsoft.com/office/drawing/2014/main" id="{4BCEE583-A8C3-4224-AE7F-DE1C23DF592C}"/>
                </a:ext>
              </a:extLst>
            </p:cNvPr>
            <p:cNvSpPr txBox="1"/>
            <p:nvPr/>
          </p:nvSpPr>
          <p:spPr>
            <a:xfrm>
              <a:off x="4648318" y="1486408"/>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10-13</a:t>
              </a:r>
            </a:p>
          </p:txBody>
        </p:sp>
        <p:sp>
          <p:nvSpPr>
            <p:cNvPr id="13" name="TextBox 12">
              <a:extLst>
                <a:ext uri="{FF2B5EF4-FFF2-40B4-BE49-F238E27FC236}">
                  <a16:creationId xmlns:a16="http://schemas.microsoft.com/office/drawing/2014/main" id="{5DF32397-0E80-4B4A-9643-C5F2FAB17DDC}"/>
                </a:ext>
              </a:extLst>
            </p:cNvPr>
            <p:cNvSpPr txBox="1"/>
            <p:nvPr/>
          </p:nvSpPr>
          <p:spPr>
            <a:xfrm>
              <a:off x="5235647" y="1490046"/>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14-17</a:t>
              </a:r>
            </a:p>
          </p:txBody>
        </p:sp>
      </p:grpSp>
      <p:sp>
        <p:nvSpPr>
          <p:cNvPr id="15" name="Заголовок 1">
            <a:extLst>
              <a:ext uri="{FF2B5EF4-FFF2-40B4-BE49-F238E27FC236}">
                <a16:creationId xmlns:a16="http://schemas.microsoft.com/office/drawing/2014/main" id="{FB2B5158-FBC4-4D25-8B68-29C2D313FD98}"/>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ea typeface="+mj-ea"/>
                <a:cs typeface="+mj-cs"/>
              </a:rPr>
              <a:t>Дефициты семейного спорта</a:t>
            </a:r>
          </a:p>
        </p:txBody>
      </p:sp>
      <p:sp>
        <p:nvSpPr>
          <p:cNvPr id="16" name="Прямоугольник 15">
            <a:extLst>
              <a:ext uri="{FF2B5EF4-FFF2-40B4-BE49-F238E27FC236}">
                <a16:creationId xmlns:a16="http://schemas.microsoft.com/office/drawing/2014/main" id="{28B3CC31-54A4-4F67-9FDB-48AED7F2516E}"/>
              </a:ext>
            </a:extLst>
          </p:cNvPr>
          <p:cNvSpPr/>
          <p:nvPr/>
        </p:nvSpPr>
        <p:spPr>
          <a:xfrm>
            <a:off x="0" y="312788"/>
            <a:ext cx="3762375"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9" name="Прямоугольник 18">
            <a:extLst>
              <a:ext uri="{FF2B5EF4-FFF2-40B4-BE49-F238E27FC236}">
                <a16:creationId xmlns:a16="http://schemas.microsoft.com/office/drawing/2014/main" id="{2BA6F0BF-3BD6-4278-BA74-7B6E68A5EC9A}"/>
              </a:ext>
            </a:extLst>
          </p:cNvPr>
          <p:cNvSpPr/>
          <p:nvPr/>
        </p:nvSpPr>
        <p:spPr>
          <a:xfrm>
            <a:off x="0" y="6937248"/>
            <a:ext cx="6858000" cy="2206750"/>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27">
            <a:extLst>
              <a:ext uri="{FF2B5EF4-FFF2-40B4-BE49-F238E27FC236}">
                <a16:creationId xmlns:a16="http://schemas.microsoft.com/office/drawing/2014/main" id="{25556DD1-3F3D-46EB-A2C6-EDE84ACA6D5E}"/>
              </a:ext>
            </a:extLst>
          </p:cNvPr>
          <p:cNvSpPr txBox="1"/>
          <p:nvPr/>
        </p:nvSpPr>
        <p:spPr>
          <a:xfrm>
            <a:off x="320333" y="701370"/>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Что вам сейчас мешает заниматься спортом совместно со своими детьми?</a:t>
            </a:r>
          </a:p>
          <a:p>
            <a:r>
              <a:rPr lang="ru-RU" sz="1400" dirty="0">
                <a:solidFill>
                  <a:srgbClr val="BEBABB"/>
                </a:solidFill>
                <a:latin typeface="Bahnschrift SemiCondensed" panose="020B0502040204020203" pitchFamily="34" charset="0"/>
              </a:rPr>
              <a:t>(% опрошенных, которые не занимаются спортом с детьми, но хотели бы) </a:t>
            </a:r>
          </a:p>
        </p:txBody>
      </p:sp>
      <p:sp>
        <p:nvSpPr>
          <p:cNvPr id="29" name="TextBox 28">
            <a:extLst>
              <a:ext uri="{FF2B5EF4-FFF2-40B4-BE49-F238E27FC236}">
                <a16:creationId xmlns:a16="http://schemas.microsoft.com/office/drawing/2014/main" id="{568D8DCF-F5C7-4F14-9BF8-6965EBA6CB77}"/>
              </a:ext>
            </a:extLst>
          </p:cNvPr>
          <p:cNvSpPr txBox="1"/>
          <p:nvPr/>
        </p:nvSpPr>
        <p:spPr>
          <a:xfrm>
            <a:off x="309055" y="7357920"/>
            <a:ext cx="6215570" cy="1317768"/>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1"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0" dirty="0"/>
              <a:t>Чем меньше размер города (исключение – города с сильными корпоративными программами социальных инвестиций) – тем менее развита городская среда, выше дефицит тренеров и секций в целом и семейных форматов. </a:t>
            </a:r>
          </a:p>
          <a:p>
            <a:r>
              <a:rPr lang="ru-RU" b="0" dirty="0"/>
              <a:t>В крупных городах дефицит инфраструктуры – обратная сторона дефицита времени (транспортная доступность, временные затраты на дорогу с маленькими детьми). Родителям важны площадки шаговой доступности.</a:t>
            </a:r>
          </a:p>
          <a:p>
            <a:endParaRPr lang="ru-RU" b="0" dirty="0"/>
          </a:p>
        </p:txBody>
      </p:sp>
    </p:spTree>
    <p:extLst>
      <p:ext uri="{BB962C8B-B14F-4D97-AF65-F5344CB8AC3E}">
        <p14:creationId xmlns:p14="http://schemas.microsoft.com/office/powerpoint/2010/main" val="3397722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6593AE-37B3-4570-B268-8F5658D29358}"/>
              </a:ext>
            </a:extLst>
          </p:cNvPr>
          <p:cNvSpPr txBox="1"/>
          <p:nvPr/>
        </p:nvSpPr>
        <p:spPr>
          <a:xfrm>
            <a:off x="305256" y="5201393"/>
            <a:ext cx="3015794" cy="2100575"/>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«Я уверен, мешает то, что люди работают на двух-трех работах. И физически</a:t>
            </a:r>
            <a:r>
              <a:rPr lang="ru-RU" b="1" dirty="0"/>
              <a:t>, если ты хочешь выплатить ипотеку или рассчитаться с долгами, то про спорт ты можешь забыть. </a:t>
            </a:r>
            <a:r>
              <a:rPr lang="ru-RU" dirty="0"/>
              <a:t>Половина людей, даже, может быть, большая часть,  живёт в кредитах. И, соответственно, чтобы ему выплачивать это все и погашать, нужно работать в нескольких местах. Поэтому до спорта, может быть, доходят, не знаю, какие-то там десятки» </a:t>
            </a:r>
          </a:p>
          <a:p>
            <a:endParaRPr lang="ru-RU" dirty="0"/>
          </a:p>
          <a:p>
            <a:pPr algn="r"/>
            <a:r>
              <a:rPr lang="ru-RU" dirty="0"/>
              <a:t>Мужчина, Москва, 44 года</a:t>
            </a:r>
          </a:p>
          <a:p>
            <a:endParaRPr lang="ru-RU" dirty="0"/>
          </a:p>
        </p:txBody>
      </p:sp>
      <p:sp>
        <p:nvSpPr>
          <p:cNvPr id="5" name="TextBox 4">
            <a:extLst>
              <a:ext uri="{FF2B5EF4-FFF2-40B4-BE49-F238E27FC236}">
                <a16:creationId xmlns:a16="http://schemas.microsoft.com/office/drawing/2014/main" id="{5A8265ED-E4E6-45F8-9163-52FC3A6346DE}"/>
              </a:ext>
            </a:extLst>
          </p:cNvPr>
          <p:cNvSpPr txBox="1"/>
          <p:nvPr/>
        </p:nvSpPr>
        <p:spPr>
          <a:xfrm>
            <a:off x="309563" y="1059602"/>
            <a:ext cx="2899001" cy="2746906"/>
          </a:xfrm>
          <a:prstGeom prst="rect">
            <a:avLst/>
          </a:prstGeom>
          <a:noFill/>
        </p:spPr>
        <p:txBody>
          <a:bodyPr wrap="square" lIns="0" tIns="0" rIns="0" bIns="0">
            <a:spAutoFit/>
          </a:bodyPr>
          <a:lstStyle/>
          <a:p>
            <a:r>
              <a:rPr lang="ru-RU" sz="1050" b="1" dirty="0"/>
              <a:t>«</a:t>
            </a:r>
            <a:r>
              <a:rPr lang="ru-RU" sz="1050" spc="-5" dirty="0">
                <a:latin typeface="Bahnschrift" panose="020B0502040204020203" pitchFamily="34" charset="0"/>
              </a:rPr>
              <a:t>Вот мне хотелось бы, чтобы не только в крупных городах была развита инфраструктура. То есть у меня жена – она из Марий Эл, из небольшого города, из Козьмодемьянска. И, когда мы у них гостим, то мы понимаем, что там совсем все плохо с инфраструктурой. То есть я уже не говорю про садики, но банально, выйти, на турники выйти, вот этого тоже нет. То есть это надо еще в соседний квартал пойти, там поискать. Я понимаю, что люди, которые живут там всю жизнь, им просто даже негде заниматься спортом. То есть нужно придумывать что-то. Единственный спорт, который у них есть, это пойти в лес кататься на лыжах» </a:t>
            </a:r>
          </a:p>
          <a:p>
            <a:endParaRPr lang="ru-RU" sz="1050" spc="-5" dirty="0">
              <a:latin typeface="Bahnschrift" panose="020B0502040204020203" pitchFamily="34" charset="0"/>
            </a:endParaRPr>
          </a:p>
          <a:p>
            <a:pPr algn="r"/>
            <a:r>
              <a:rPr lang="ru-RU" sz="1050" spc="-5" dirty="0">
                <a:latin typeface="Bahnschrift" panose="020B0502040204020203" pitchFamily="34" charset="0"/>
              </a:rPr>
              <a:t>Мужчина, Санкт-Петербург, 35 лет</a:t>
            </a:r>
          </a:p>
        </p:txBody>
      </p:sp>
      <p:sp>
        <p:nvSpPr>
          <p:cNvPr id="6" name="TextBox 5">
            <a:extLst>
              <a:ext uri="{FF2B5EF4-FFF2-40B4-BE49-F238E27FC236}">
                <a16:creationId xmlns:a16="http://schemas.microsoft.com/office/drawing/2014/main" id="{E95E59AD-913B-436F-B22F-788EDDB4537C}"/>
              </a:ext>
            </a:extLst>
          </p:cNvPr>
          <p:cNvSpPr txBox="1"/>
          <p:nvPr/>
        </p:nvSpPr>
        <p:spPr>
          <a:xfrm>
            <a:off x="3549650" y="1059603"/>
            <a:ext cx="2777671" cy="3070071"/>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sz="1050" spc="-5" dirty="0">
                <a:latin typeface="Bahnschrift" panose="020B0502040204020203" pitchFamily="34" charset="0"/>
              </a:rPr>
              <a:t>«</a:t>
            </a:r>
            <a:r>
              <a:rPr lang="ru-RU" dirty="0"/>
              <a:t>С чем связаны трудности? В первую очередь это связано с моим рабочим временем, то, что у меня, так скажем, ненормированный рабочий день. А так у нас город в плане инфраструктуры, спортивных объектов довольно-таки хорошо развит. Но бассейнов хочется, чтобы было больше, и спортивных футбольных площадок. Допустим, в принципе, </a:t>
            </a:r>
            <a:r>
              <a:rPr lang="ru-RU" b="1" dirty="0"/>
              <a:t>на юге России, ниже Краснодара, в сторону Ставрополя, нет ни одного крытого футбольного манежа. То есть я не могу с ребенком зимой пойти поиграть</a:t>
            </a:r>
            <a:r>
              <a:rPr lang="ru-RU" dirty="0"/>
              <a:t>. Даже если дождь идет – тоже и тренировки пропадают, и пропадает возможность пойти с ним просто побегать с мячом» </a:t>
            </a:r>
          </a:p>
          <a:p>
            <a:endParaRPr lang="ru-RU" dirty="0"/>
          </a:p>
          <a:p>
            <a:pPr algn="r"/>
            <a:r>
              <a:rPr lang="ru-RU" dirty="0"/>
              <a:t>Мужчина, </a:t>
            </a:r>
            <a:r>
              <a:rPr lang="ru-RU" dirty="0" err="1"/>
              <a:t>Ростов</a:t>
            </a:r>
            <a:r>
              <a:rPr lang="ru-RU" dirty="0"/>
              <a:t>-на-Дону, 34 года</a:t>
            </a:r>
          </a:p>
          <a:p>
            <a:endParaRPr lang="ru-RU" dirty="0"/>
          </a:p>
        </p:txBody>
      </p:sp>
      <p:sp>
        <p:nvSpPr>
          <p:cNvPr id="7" name="TextBox 6">
            <a:extLst>
              <a:ext uri="{FF2B5EF4-FFF2-40B4-BE49-F238E27FC236}">
                <a16:creationId xmlns:a16="http://schemas.microsoft.com/office/drawing/2014/main" id="{96F7FE6E-534B-42C3-A7C6-EC3B8BCA1D08}"/>
              </a:ext>
            </a:extLst>
          </p:cNvPr>
          <p:cNvSpPr txBox="1"/>
          <p:nvPr/>
        </p:nvSpPr>
        <p:spPr>
          <a:xfrm>
            <a:off x="3559175" y="5201392"/>
            <a:ext cx="2768146" cy="2007671"/>
          </a:xfrm>
          <a:prstGeom prst="rect">
            <a:avLst/>
          </a:prstGeom>
          <a:noFill/>
        </p:spPr>
        <p:txBody>
          <a:bodyPr wrap="square" lIns="0" tIns="0" rIns="0" bIns="0">
            <a:spAutoFit/>
          </a:bodyPr>
          <a:lstStyle>
            <a:defPPr>
              <a:defRPr lang="en-US"/>
            </a:defPPr>
            <a:lvl1pPr>
              <a:defRPr sz="1050" spc="-5">
                <a:latin typeface="Bahnschrift" panose="020B0502040204020203" pitchFamily="34" charset="0"/>
              </a:defRPr>
            </a:lvl1pPr>
          </a:lstStyle>
          <a:p>
            <a:r>
              <a:rPr lang="ru-RU" dirty="0"/>
              <a:t>Мне очень нравится один формат. Я хочу в нем заниматься, но еще пока не занималась - занятия на крыше. У нас есть такой семейный центр в Алтуфьево, и там проходят занятия на крыше, йогой занимаются. У меня в планах летом вытащить всех на эту крышу. Но конечно хочется, </a:t>
            </a:r>
            <a:r>
              <a:rPr lang="ru-RU" b="1" dirty="0"/>
              <a:t>чтобы там была не только одна йога, а что-то еще активное. Просто кроме меня, йогой больше никто не занимается </a:t>
            </a:r>
          </a:p>
          <a:p>
            <a:endParaRPr lang="ru-RU" dirty="0"/>
          </a:p>
          <a:p>
            <a:pPr algn="r"/>
            <a:r>
              <a:rPr lang="ru-RU" dirty="0"/>
              <a:t>Женщина, Москва, 61 год</a:t>
            </a:r>
          </a:p>
        </p:txBody>
      </p:sp>
      <p:sp>
        <p:nvSpPr>
          <p:cNvPr id="8" name="Заголовок 1">
            <a:extLst>
              <a:ext uri="{FF2B5EF4-FFF2-40B4-BE49-F238E27FC236}">
                <a16:creationId xmlns:a16="http://schemas.microsoft.com/office/drawing/2014/main" id="{3749DF30-5F6E-4BE3-88E4-971F05C5E34A}"/>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Барьеры для семейного спорта</a:t>
            </a:r>
            <a:endParaRPr lang="ru-RU" sz="1736" dirty="0">
              <a:solidFill>
                <a:srgbClr val="BEBABB"/>
              </a:solidFill>
              <a:latin typeface="Bahnschrift SemiCondensed" panose="020B0502040204020203" pitchFamily="34" charset="0"/>
              <a:ea typeface="+mj-ea"/>
              <a:cs typeface="+mj-cs"/>
            </a:endParaRPr>
          </a:p>
        </p:txBody>
      </p:sp>
      <p:sp>
        <p:nvSpPr>
          <p:cNvPr id="9" name="Прямоугольник 8">
            <a:extLst>
              <a:ext uri="{FF2B5EF4-FFF2-40B4-BE49-F238E27FC236}">
                <a16:creationId xmlns:a16="http://schemas.microsoft.com/office/drawing/2014/main" id="{616A9654-9D87-49E1-9160-5769DB02E641}"/>
              </a:ext>
            </a:extLst>
          </p:cNvPr>
          <p:cNvSpPr/>
          <p:nvPr/>
        </p:nvSpPr>
        <p:spPr>
          <a:xfrm>
            <a:off x="2" y="312788"/>
            <a:ext cx="3633786"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0" name="Прямоугольник 9">
            <a:extLst>
              <a:ext uri="{FF2B5EF4-FFF2-40B4-BE49-F238E27FC236}">
                <a16:creationId xmlns:a16="http://schemas.microsoft.com/office/drawing/2014/main" id="{CF2F7A2D-EB2A-4035-92EF-A10D0C804F7D}"/>
              </a:ext>
            </a:extLst>
          </p:cNvPr>
          <p:cNvSpPr/>
          <p:nvPr/>
        </p:nvSpPr>
        <p:spPr>
          <a:xfrm>
            <a:off x="333375" y="4227230"/>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3914DE96-76D2-4554-9092-3AB0375AAD99}"/>
              </a:ext>
            </a:extLst>
          </p:cNvPr>
          <p:cNvSpPr/>
          <p:nvPr/>
        </p:nvSpPr>
        <p:spPr>
          <a:xfrm>
            <a:off x="3536950" y="4219624"/>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D31DC7E4-3448-4153-BC51-46414CCDD2D7}"/>
              </a:ext>
            </a:extLst>
          </p:cNvPr>
          <p:cNvSpPr/>
          <p:nvPr/>
        </p:nvSpPr>
        <p:spPr>
          <a:xfrm>
            <a:off x="333375" y="75906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6C1AC"/>
              </a:solidFill>
              <a:highlight>
                <a:srgbClr val="F6C1AC"/>
              </a:highlight>
            </a:endParaRPr>
          </a:p>
        </p:txBody>
      </p:sp>
      <p:sp>
        <p:nvSpPr>
          <p:cNvPr id="13" name="Прямоугольник 12">
            <a:extLst>
              <a:ext uri="{FF2B5EF4-FFF2-40B4-BE49-F238E27FC236}">
                <a16:creationId xmlns:a16="http://schemas.microsoft.com/office/drawing/2014/main" id="{6126BFB5-52F8-4DF0-A0D5-285407C6B06C}"/>
              </a:ext>
            </a:extLst>
          </p:cNvPr>
          <p:cNvSpPr/>
          <p:nvPr/>
        </p:nvSpPr>
        <p:spPr>
          <a:xfrm>
            <a:off x="3536950" y="7590698"/>
            <a:ext cx="2987675"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BF16D7E9-255D-42E8-8B1D-9D25F91A063C}"/>
              </a:ext>
            </a:extLst>
          </p:cNvPr>
          <p:cNvSpPr txBox="1"/>
          <p:nvPr/>
        </p:nvSpPr>
        <p:spPr>
          <a:xfrm>
            <a:off x="1592217" y="75822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5" name="TextBox 14">
            <a:extLst>
              <a:ext uri="{FF2B5EF4-FFF2-40B4-BE49-F238E27FC236}">
                <a16:creationId xmlns:a16="http://schemas.microsoft.com/office/drawing/2014/main" id="{C5893AD1-1C7D-4195-A569-520ED55C8263}"/>
              </a:ext>
            </a:extLst>
          </p:cNvPr>
          <p:cNvSpPr txBox="1"/>
          <p:nvPr/>
        </p:nvSpPr>
        <p:spPr>
          <a:xfrm>
            <a:off x="4807857" y="7582262"/>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6" name="TextBox 15">
            <a:extLst>
              <a:ext uri="{FF2B5EF4-FFF2-40B4-BE49-F238E27FC236}">
                <a16:creationId xmlns:a16="http://schemas.microsoft.com/office/drawing/2014/main" id="{E72D77A6-8E58-424D-A44D-4A0ED2742C28}"/>
              </a:ext>
            </a:extLst>
          </p:cNvPr>
          <p:cNvSpPr txBox="1"/>
          <p:nvPr/>
        </p:nvSpPr>
        <p:spPr>
          <a:xfrm>
            <a:off x="1599837" y="4208888"/>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17" name="TextBox 16">
            <a:extLst>
              <a:ext uri="{FF2B5EF4-FFF2-40B4-BE49-F238E27FC236}">
                <a16:creationId xmlns:a16="http://schemas.microsoft.com/office/drawing/2014/main" id="{DD5E9F5F-C159-456A-8F7A-462C4B3BEF94}"/>
              </a:ext>
            </a:extLst>
          </p:cNvPr>
          <p:cNvSpPr txBox="1"/>
          <p:nvPr/>
        </p:nvSpPr>
        <p:spPr>
          <a:xfrm>
            <a:off x="4815477" y="4208888"/>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Tree>
    <p:extLst>
      <p:ext uri="{BB962C8B-B14F-4D97-AF65-F5344CB8AC3E}">
        <p14:creationId xmlns:p14="http://schemas.microsoft.com/office/powerpoint/2010/main" val="2527432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id="{BE9847C6-E109-4B5A-A29D-353B46AB61E5}"/>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Дефициты инфраструктуры</a:t>
            </a:r>
            <a:endParaRPr lang="ru-RU" sz="1736" dirty="0">
              <a:solidFill>
                <a:srgbClr val="BEBABB"/>
              </a:solidFill>
              <a:latin typeface="Bahnschrift SemiCondensed" panose="020B0502040204020203" pitchFamily="34" charset="0"/>
              <a:ea typeface="+mj-ea"/>
              <a:cs typeface="+mj-cs"/>
            </a:endParaRPr>
          </a:p>
        </p:txBody>
      </p:sp>
      <p:sp>
        <p:nvSpPr>
          <p:cNvPr id="12" name="Прямоугольник 11">
            <a:extLst>
              <a:ext uri="{FF2B5EF4-FFF2-40B4-BE49-F238E27FC236}">
                <a16:creationId xmlns:a16="http://schemas.microsoft.com/office/drawing/2014/main" id="{4873ADFC-89A9-4B70-869D-FFB2A7BF290A}"/>
              </a:ext>
            </a:extLst>
          </p:cNvPr>
          <p:cNvSpPr/>
          <p:nvPr/>
        </p:nvSpPr>
        <p:spPr>
          <a:xfrm>
            <a:off x="1" y="312788"/>
            <a:ext cx="3876673"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3" name="TextBox 12">
            <a:extLst>
              <a:ext uri="{FF2B5EF4-FFF2-40B4-BE49-F238E27FC236}">
                <a16:creationId xmlns:a16="http://schemas.microsoft.com/office/drawing/2014/main" id="{118F66F5-A0B6-45D4-A0B1-BF36515B8ABE}"/>
              </a:ext>
            </a:extLst>
          </p:cNvPr>
          <p:cNvSpPr txBox="1"/>
          <p:nvPr/>
        </p:nvSpPr>
        <p:spPr>
          <a:xfrm>
            <a:off x="320333" y="701370"/>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Каких форматов и объектов для совместных занятий спортом вам не хватает в вашем городе? </a:t>
            </a:r>
            <a:r>
              <a:rPr lang="ru-RU" sz="1400" dirty="0">
                <a:solidFill>
                  <a:srgbClr val="BEBABB"/>
                </a:solidFill>
                <a:latin typeface="Bahnschrift SemiCondensed" panose="020B0502040204020203" pitchFamily="34" charset="0"/>
              </a:rPr>
              <a:t>(% опрошенных, любое число ответов)</a:t>
            </a:r>
          </a:p>
        </p:txBody>
      </p:sp>
      <p:sp>
        <p:nvSpPr>
          <p:cNvPr id="14" name="Прямоугольник 13">
            <a:extLst>
              <a:ext uri="{FF2B5EF4-FFF2-40B4-BE49-F238E27FC236}">
                <a16:creationId xmlns:a16="http://schemas.microsoft.com/office/drawing/2014/main" id="{09FD0798-CF4D-48FA-9090-C165A0ABF56C}"/>
              </a:ext>
            </a:extLst>
          </p:cNvPr>
          <p:cNvSpPr/>
          <p:nvPr/>
        </p:nvSpPr>
        <p:spPr>
          <a:xfrm>
            <a:off x="0" y="6337302"/>
            <a:ext cx="6858000" cy="2806698"/>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a16="http://schemas.microsoft.com/office/drawing/2014/main" id="{FF2A665E-BA4A-4FB9-9CDF-5867A9B827A7}"/>
              </a:ext>
            </a:extLst>
          </p:cNvPr>
          <p:cNvSpPr txBox="1"/>
          <p:nvPr/>
        </p:nvSpPr>
        <p:spPr>
          <a:xfrm>
            <a:off x="309055" y="6621320"/>
            <a:ext cx="6215570" cy="1317768"/>
          </a:xfrm>
          <a:prstGeom prst="rect">
            <a:avLst/>
          </a:prstGeom>
          <a:noFill/>
        </p:spPr>
        <p:txBody>
          <a:bodyPr wrap="square" lIns="0" tIns="0" rIns="0" bIns="0" numCol="2"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1"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0" dirty="0"/>
              <a:t>Наиболее мотивирующая и вовлекающая в совместный спорт инфраструктура – это открытые площадки для </a:t>
            </a:r>
            <a:r>
              <a:rPr lang="ru-RU" b="0" dirty="0" err="1"/>
              <a:t>воркаута</a:t>
            </a:r>
            <a:r>
              <a:rPr lang="ru-RU" b="0" dirty="0"/>
              <a:t> и командных игр шаговой доступности (концепция «15-минутного города»), прогулочные маршруты и беговые-/вело-дорожки в районных парках.</a:t>
            </a:r>
          </a:p>
          <a:p>
            <a:r>
              <a:rPr lang="ru-RU" b="0" dirty="0"/>
              <a:t>Параллельно с дефицитом инфраструктуры можно отметить низкую информированность родителей о тех возможностях, которые есть в их районе. </a:t>
            </a:r>
          </a:p>
          <a:p>
            <a:r>
              <a:rPr lang="ru-RU" b="0" dirty="0"/>
              <a:t>Для семейного спорта наиболее перспективны мультифункциональные мероприятия, в которых могут найти себя родители и дети разного возраста и пола. Частый барьер – это разница в интересах. </a:t>
            </a:r>
            <a:r>
              <a:rPr lang="ru-RU" b="0" i="1" dirty="0"/>
              <a:t>Например, мама любит йогу, но взять на бесплатную тренировку мужа и сына не может, так как им не интересно.</a:t>
            </a:r>
          </a:p>
          <a:p>
            <a:endParaRPr lang="ru-RU" b="0" dirty="0"/>
          </a:p>
        </p:txBody>
      </p:sp>
      <p:graphicFrame>
        <p:nvGraphicFramePr>
          <p:cNvPr id="9" name="Диаграмма 8">
            <a:extLst>
              <a:ext uri="{FF2B5EF4-FFF2-40B4-BE49-F238E27FC236}">
                <a16:creationId xmlns:a16="http://schemas.microsoft.com/office/drawing/2014/main" id="{DB63711E-6593-44CA-8FC8-D253AFE2390A}"/>
              </a:ext>
            </a:extLst>
          </p:cNvPr>
          <p:cNvGraphicFramePr/>
          <p:nvPr>
            <p:extLst>
              <p:ext uri="{D42A27DB-BD31-4B8C-83A1-F6EECF244321}">
                <p14:modId xmlns:p14="http://schemas.microsoft.com/office/powerpoint/2010/main" val="2721362239"/>
              </p:ext>
            </p:extLst>
          </p:nvPr>
        </p:nvGraphicFramePr>
        <p:xfrm>
          <a:off x="280858" y="1216450"/>
          <a:ext cx="6266246" cy="51355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549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F647671E-33C6-4EF2-8B57-C7374A9CA01B}"/>
              </a:ext>
            </a:extLst>
          </p:cNvPr>
          <p:cNvGraphicFramePr>
            <a:graphicFrameLocks noGrp="1"/>
          </p:cNvGraphicFramePr>
          <p:nvPr>
            <p:extLst>
              <p:ext uri="{D42A27DB-BD31-4B8C-83A1-F6EECF244321}">
                <p14:modId xmlns:p14="http://schemas.microsoft.com/office/powerpoint/2010/main" val="737838811"/>
              </p:ext>
            </p:extLst>
          </p:nvPr>
        </p:nvGraphicFramePr>
        <p:xfrm>
          <a:off x="286955" y="1420676"/>
          <a:ext cx="6237669" cy="5748219"/>
        </p:xfrm>
        <a:graphic>
          <a:graphicData uri="http://schemas.openxmlformats.org/drawingml/2006/table">
            <a:tbl>
              <a:tblPr firstRow="1" bandRow="1">
                <a:tableStyleId>{5C22544A-7EE6-4342-B048-85BDC9FD1C3A}</a:tableStyleId>
              </a:tblPr>
              <a:tblGrid>
                <a:gridCol w="2830900">
                  <a:extLst>
                    <a:ext uri="{9D8B030D-6E8A-4147-A177-3AD203B41FA5}">
                      <a16:colId xmlns:a16="http://schemas.microsoft.com/office/drawing/2014/main" val="3978311126"/>
                    </a:ext>
                  </a:extLst>
                </a:gridCol>
                <a:gridCol w="475997">
                  <a:extLst>
                    <a:ext uri="{9D8B030D-6E8A-4147-A177-3AD203B41FA5}">
                      <a16:colId xmlns:a16="http://schemas.microsoft.com/office/drawing/2014/main" val="3204436452"/>
                    </a:ext>
                  </a:extLst>
                </a:gridCol>
                <a:gridCol w="503195">
                  <a:extLst>
                    <a:ext uri="{9D8B030D-6E8A-4147-A177-3AD203B41FA5}">
                      <a16:colId xmlns:a16="http://schemas.microsoft.com/office/drawing/2014/main" val="72205581"/>
                    </a:ext>
                  </a:extLst>
                </a:gridCol>
                <a:gridCol w="520195">
                  <a:extLst>
                    <a:ext uri="{9D8B030D-6E8A-4147-A177-3AD203B41FA5}">
                      <a16:colId xmlns:a16="http://schemas.microsoft.com/office/drawing/2014/main" val="3034175893"/>
                    </a:ext>
                  </a:extLst>
                </a:gridCol>
                <a:gridCol w="499795">
                  <a:extLst>
                    <a:ext uri="{9D8B030D-6E8A-4147-A177-3AD203B41FA5}">
                      <a16:colId xmlns:a16="http://schemas.microsoft.com/office/drawing/2014/main" val="2524652421"/>
                    </a:ext>
                  </a:extLst>
                </a:gridCol>
                <a:gridCol w="469194">
                  <a:extLst>
                    <a:ext uri="{9D8B030D-6E8A-4147-A177-3AD203B41FA5}">
                      <a16:colId xmlns:a16="http://schemas.microsoft.com/office/drawing/2014/main" val="4093937817"/>
                    </a:ext>
                  </a:extLst>
                </a:gridCol>
                <a:gridCol w="479397">
                  <a:extLst>
                    <a:ext uri="{9D8B030D-6E8A-4147-A177-3AD203B41FA5}">
                      <a16:colId xmlns:a16="http://schemas.microsoft.com/office/drawing/2014/main" val="2463053432"/>
                    </a:ext>
                  </a:extLst>
                </a:gridCol>
                <a:gridCol w="458996">
                  <a:extLst>
                    <a:ext uri="{9D8B030D-6E8A-4147-A177-3AD203B41FA5}">
                      <a16:colId xmlns:a16="http://schemas.microsoft.com/office/drawing/2014/main" val="1452707631"/>
                    </a:ext>
                  </a:extLst>
                </a:gridCol>
              </a:tblGrid>
              <a:tr h="553311">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Городские праздники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42</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42</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42</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a:solidFill>
                            <a:schemeClr val="tx1"/>
                          </a:solidFill>
                          <a:effectLst/>
                          <a:latin typeface="Bahnschrift SemiBold" panose="020B0502040204020203" pitchFamily="34" charset="0"/>
                          <a:ea typeface="+mn-ea"/>
                          <a:cs typeface="+mn-cs"/>
                        </a:rPr>
                        <a:t>36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48</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407345"/>
                  </a:ext>
                </a:extLst>
              </a:tr>
              <a:tr h="543355">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Пробные тренировки по разным видам спорта</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33</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rgbClr val="BEBABB"/>
                          </a:solidFill>
                          <a:effectLst/>
                          <a:latin typeface="Bahnschrift SemiBold" panose="020B0502040204020203" pitchFamily="34" charset="0"/>
                          <a:ea typeface="+mn-ea"/>
                          <a:cs typeface="+mn-cs"/>
                        </a:rPr>
                        <a:t>26</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39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100" b="0">
                          <a:solidFill>
                            <a:schemeClr val="tx1"/>
                          </a:solidFill>
                          <a:effectLst/>
                          <a:latin typeface="Arial" panose="020B0604020202020204" pitchFamily="34" charset="0"/>
                        </a:rPr>
                        <a:t>33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41</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8686321"/>
                  </a:ext>
                </a:extLst>
              </a:tr>
              <a:tr h="487336">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Спортивные игры, эстафеты, в которых можно участвовать всей семьей</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32</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29</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35</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43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27</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37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4047240"/>
                  </a:ext>
                </a:extLst>
              </a:tr>
              <a:tr h="40611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Групповые тренировки в общественных местах, занятия семейной  ходьбой и </a:t>
                      </a:r>
                      <a:r>
                        <a:rPr lang="ru-RU" sz="1050" b="0" kern="1200" dirty="0" err="1">
                          <a:solidFill>
                            <a:schemeClr val="tx1">
                              <a:lumMod val="95000"/>
                              <a:lumOff val="5000"/>
                            </a:schemeClr>
                          </a:solidFill>
                          <a:latin typeface="Bahnschrift" panose="020B0502040204020203" pitchFamily="34" charset="0"/>
                          <a:ea typeface="+mn-ea"/>
                          <a:cs typeface="+mn-cs"/>
                        </a:rPr>
                        <a:t>тд</a:t>
                      </a:r>
                      <a:r>
                        <a:rPr lang="ru-RU" sz="1050" b="0" kern="1200" dirty="0">
                          <a:solidFill>
                            <a:schemeClr val="tx1">
                              <a:lumMod val="95000"/>
                              <a:lumOff val="5000"/>
                            </a:schemeClr>
                          </a:solidFill>
                          <a:latin typeface="Bahnschrift" panose="020B0502040204020203" pitchFamily="34" charset="0"/>
                          <a:ea typeface="+mn-ea"/>
                          <a:cs typeface="+mn-cs"/>
                        </a:rPr>
                        <a:t>.</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rgbClr val="BEBABB"/>
                          </a:solidFill>
                          <a:effectLst/>
                          <a:latin typeface="Bahnschrift SemiBold" panose="020B0502040204020203" pitchFamily="34" charset="0"/>
                          <a:ea typeface="+mn-ea"/>
                          <a:cs typeface="+mn-cs"/>
                        </a:rPr>
                        <a:t>20</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31</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22</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058086"/>
                  </a:ext>
                </a:extLst>
              </a:tr>
              <a:tr h="543355">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Спортивные фестивали, соревнования (в качестве зрителя)</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332980"/>
                  </a:ext>
                </a:extLst>
              </a:tr>
              <a:tr h="538542">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Массовые спортивные события (марафоны, лыжные гонки)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19</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25</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rgbClr val="BEBABB"/>
                          </a:solidFill>
                          <a:effectLst/>
                          <a:latin typeface="Bahnschrift SemiBold" panose="020B0502040204020203" pitchFamily="34" charset="0"/>
                          <a:ea typeface="+mn-ea"/>
                          <a:cs typeface="+mn-cs"/>
                        </a:rPr>
                        <a:t>14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23</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4210424"/>
                  </a:ext>
                </a:extLst>
              </a:tr>
              <a:tr h="468353">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Мастер-класс от профессионального спортсмена</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18</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17</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22</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14</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6019539"/>
                  </a:ext>
                </a:extLst>
              </a:tr>
              <a:tr h="493803">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Встречи с известными спортсменами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18</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17</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15</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6048096"/>
                  </a:ext>
                </a:extLst>
              </a:tr>
              <a:tr h="40611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Тестирование ваших спортивных результатов, сдача зачета</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10</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12</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11</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10</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4253839"/>
                  </a:ext>
                </a:extLst>
              </a:tr>
              <a:tr h="495708">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Лекции и мастер-классы о том, как заниматься спортом с опытными спортсменами, врачами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9</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13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7</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5753941"/>
                  </a:ext>
                </a:extLst>
              </a:tr>
              <a:tr h="40611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Показ фильмов, лекции об известных спортсменах</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069270"/>
                  </a:ext>
                </a:extLst>
              </a:tr>
              <a:tr h="406114">
                <a:tc>
                  <a:txBody>
                    <a:bodyPr/>
                    <a:lstStyle/>
                    <a:p>
                      <a:pPr rtl="0" fontAlgn="t"/>
                      <a:r>
                        <a:rPr lang="ru-RU" sz="1050" b="0" kern="1200" dirty="0">
                          <a:solidFill>
                            <a:schemeClr val="tx1">
                              <a:lumMod val="95000"/>
                              <a:lumOff val="5000"/>
                            </a:schemeClr>
                          </a:solidFill>
                          <a:latin typeface="Bahnschrift" panose="020B0502040204020203" pitchFamily="34" charset="0"/>
                          <a:ea typeface="+mn-ea"/>
                          <a:cs typeface="+mn-cs"/>
                        </a:rPr>
                        <a:t>Просветительские лекции о спорте и</a:t>
                      </a:r>
                      <a:r>
                        <a:rPr lang="ru-RU" sz="1050" b="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ru-RU" sz="1050" b="0" kern="1200" dirty="0">
                          <a:solidFill>
                            <a:schemeClr val="tx1">
                              <a:lumMod val="95000"/>
                              <a:lumOff val="5000"/>
                            </a:schemeClr>
                          </a:solidFill>
                          <a:latin typeface="Bahnschrift" panose="020B0502040204020203" pitchFamily="34" charset="0"/>
                          <a:ea typeface="+mn-ea"/>
                          <a:cs typeface="+mn-cs"/>
                        </a:rPr>
                        <a:t>здоровом образе жизни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10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4</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5336759"/>
                  </a:ext>
                </a:extLst>
              </a:tr>
            </a:tbl>
          </a:graphicData>
        </a:graphic>
      </p:graphicFrame>
      <p:sp>
        <p:nvSpPr>
          <p:cNvPr id="6" name="Заголовок 1">
            <a:extLst>
              <a:ext uri="{FF2B5EF4-FFF2-40B4-BE49-F238E27FC236}">
                <a16:creationId xmlns:a16="http://schemas.microsoft.com/office/drawing/2014/main" id="{75B1FE7E-2E3B-4170-8FBA-EA4EC980DC66}"/>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Интерес к мероприятиям</a:t>
            </a:r>
            <a:endParaRPr lang="ru-RU" sz="1736" dirty="0">
              <a:solidFill>
                <a:srgbClr val="BEBABB"/>
              </a:solidFill>
              <a:latin typeface="Bahnschrift SemiCondensed" panose="020B0502040204020203" pitchFamily="34" charset="0"/>
              <a:ea typeface="+mj-ea"/>
              <a:cs typeface="+mj-cs"/>
            </a:endParaRPr>
          </a:p>
        </p:txBody>
      </p:sp>
      <p:sp>
        <p:nvSpPr>
          <p:cNvPr id="7" name="Прямоугольник 6">
            <a:extLst>
              <a:ext uri="{FF2B5EF4-FFF2-40B4-BE49-F238E27FC236}">
                <a16:creationId xmlns:a16="http://schemas.microsoft.com/office/drawing/2014/main" id="{AE63A406-B58D-48ED-AAAB-B390944B3039}"/>
              </a:ext>
            </a:extLst>
          </p:cNvPr>
          <p:cNvSpPr/>
          <p:nvPr/>
        </p:nvSpPr>
        <p:spPr>
          <a:xfrm>
            <a:off x="1" y="312788"/>
            <a:ext cx="4203699"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8" name="TextBox 7">
            <a:extLst>
              <a:ext uri="{FF2B5EF4-FFF2-40B4-BE49-F238E27FC236}">
                <a16:creationId xmlns:a16="http://schemas.microsoft.com/office/drawing/2014/main" id="{CFB85000-96E4-4761-8DF4-F628F6E2284E}"/>
              </a:ext>
            </a:extLst>
          </p:cNvPr>
          <p:cNvSpPr txBox="1"/>
          <p:nvPr/>
        </p:nvSpPr>
        <p:spPr>
          <a:xfrm>
            <a:off x="320333" y="701370"/>
            <a:ext cx="6204292" cy="646331"/>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Какие мероприятия вы скорее всего посетили бы в ближайший выходной день, если бы они проходили в вашем населенном пункте? </a:t>
            </a:r>
            <a:r>
              <a:rPr lang="ru-RU" sz="1400" dirty="0">
                <a:solidFill>
                  <a:srgbClr val="BEBABB"/>
                </a:solidFill>
                <a:latin typeface="Bahnschrift SemiCondensed" panose="020B0502040204020203" pitchFamily="34" charset="0"/>
              </a:rPr>
              <a:t>(% опрошенных, любое число ответов)</a:t>
            </a:r>
          </a:p>
          <a:p>
            <a:endParaRPr lang="ru-RU" sz="1400" dirty="0">
              <a:solidFill>
                <a:srgbClr val="BEBABB"/>
              </a:solidFill>
              <a:latin typeface="Bahnschrift SemiCondensed" panose="020B0502040204020203" pitchFamily="34" charset="0"/>
            </a:endParaRPr>
          </a:p>
        </p:txBody>
      </p:sp>
      <p:grpSp>
        <p:nvGrpSpPr>
          <p:cNvPr id="9" name="Группа 8">
            <a:extLst>
              <a:ext uri="{FF2B5EF4-FFF2-40B4-BE49-F238E27FC236}">
                <a16:creationId xmlns:a16="http://schemas.microsoft.com/office/drawing/2014/main" id="{86DC62C7-5492-462A-B96E-E1098E9B59B8}"/>
              </a:ext>
            </a:extLst>
          </p:cNvPr>
          <p:cNvGrpSpPr/>
          <p:nvPr/>
        </p:nvGrpSpPr>
        <p:grpSpPr>
          <a:xfrm>
            <a:off x="3672865" y="1267183"/>
            <a:ext cx="2917420" cy="236622"/>
            <a:chOff x="3092276" y="2339111"/>
            <a:chExt cx="2917420" cy="236622"/>
          </a:xfrm>
        </p:grpSpPr>
        <p:sp>
          <p:nvSpPr>
            <p:cNvPr id="10" name="TextBox 9">
              <a:extLst>
                <a:ext uri="{FF2B5EF4-FFF2-40B4-BE49-F238E27FC236}">
                  <a16:creationId xmlns:a16="http://schemas.microsoft.com/office/drawing/2014/main" id="{620F41DC-8336-42C6-B5E1-8FD2D5B84F16}"/>
                </a:ext>
              </a:extLst>
            </p:cNvPr>
            <p:cNvSpPr txBox="1"/>
            <p:nvPr/>
          </p:nvSpPr>
          <p:spPr>
            <a:xfrm>
              <a:off x="3092276" y="233911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М</a:t>
              </a:r>
            </a:p>
          </p:txBody>
        </p:sp>
        <p:sp>
          <p:nvSpPr>
            <p:cNvPr id="11" name="TextBox 10">
              <a:extLst>
                <a:ext uri="{FF2B5EF4-FFF2-40B4-BE49-F238E27FC236}">
                  <a16:creationId xmlns:a16="http://schemas.microsoft.com/office/drawing/2014/main" id="{7DD0626C-E85F-463F-86C4-5A6E96137B05}"/>
                </a:ext>
              </a:extLst>
            </p:cNvPr>
            <p:cNvSpPr txBox="1"/>
            <p:nvPr/>
          </p:nvSpPr>
          <p:spPr>
            <a:xfrm>
              <a:off x="3594463" y="234490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Ж</a:t>
              </a:r>
            </a:p>
          </p:txBody>
        </p:sp>
        <p:sp>
          <p:nvSpPr>
            <p:cNvPr id="12" name="TextBox 11">
              <a:extLst>
                <a:ext uri="{FF2B5EF4-FFF2-40B4-BE49-F238E27FC236}">
                  <a16:creationId xmlns:a16="http://schemas.microsoft.com/office/drawing/2014/main" id="{7F38BF57-407E-4A79-AF61-349645097261}"/>
                </a:ext>
              </a:extLst>
            </p:cNvPr>
            <p:cNvSpPr txBox="1"/>
            <p:nvPr/>
          </p:nvSpPr>
          <p:spPr>
            <a:xfrm>
              <a:off x="4023779" y="2341982"/>
              <a:ext cx="544819"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24-34</a:t>
              </a:r>
            </a:p>
          </p:txBody>
        </p:sp>
        <p:sp>
          <p:nvSpPr>
            <p:cNvPr id="13" name="TextBox 12">
              <a:extLst>
                <a:ext uri="{FF2B5EF4-FFF2-40B4-BE49-F238E27FC236}">
                  <a16:creationId xmlns:a16="http://schemas.microsoft.com/office/drawing/2014/main" id="{4728A90D-6081-49E9-8EC4-35207A7E7079}"/>
                </a:ext>
              </a:extLst>
            </p:cNvPr>
            <p:cNvSpPr txBox="1"/>
            <p:nvPr/>
          </p:nvSpPr>
          <p:spPr>
            <a:xfrm>
              <a:off x="4495900"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35-44</a:t>
              </a:r>
            </a:p>
          </p:txBody>
        </p:sp>
        <p:sp>
          <p:nvSpPr>
            <p:cNvPr id="14" name="TextBox 13">
              <a:extLst>
                <a:ext uri="{FF2B5EF4-FFF2-40B4-BE49-F238E27FC236}">
                  <a16:creationId xmlns:a16="http://schemas.microsoft.com/office/drawing/2014/main" id="{B2EC52B0-D0A0-4E5A-ABF5-C4ABBDCB708A}"/>
                </a:ext>
              </a:extLst>
            </p:cNvPr>
            <p:cNvSpPr txBox="1"/>
            <p:nvPr/>
          </p:nvSpPr>
          <p:spPr>
            <a:xfrm>
              <a:off x="4956591"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45-54</a:t>
              </a:r>
            </a:p>
          </p:txBody>
        </p:sp>
        <p:sp>
          <p:nvSpPr>
            <p:cNvPr id="15" name="TextBox 14">
              <a:extLst>
                <a:ext uri="{FF2B5EF4-FFF2-40B4-BE49-F238E27FC236}">
                  <a16:creationId xmlns:a16="http://schemas.microsoft.com/office/drawing/2014/main" id="{7A50E767-B7CF-44EF-9452-5022B54CA86D}"/>
                </a:ext>
              </a:extLst>
            </p:cNvPr>
            <p:cNvSpPr txBox="1"/>
            <p:nvPr/>
          </p:nvSpPr>
          <p:spPr>
            <a:xfrm>
              <a:off x="5409862" y="2339111"/>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55-64</a:t>
              </a:r>
            </a:p>
          </p:txBody>
        </p:sp>
      </p:grpSp>
      <p:sp>
        <p:nvSpPr>
          <p:cNvPr id="22" name="Прямоугольник 21">
            <a:extLst>
              <a:ext uri="{FF2B5EF4-FFF2-40B4-BE49-F238E27FC236}">
                <a16:creationId xmlns:a16="http://schemas.microsoft.com/office/drawing/2014/main" id="{30BF3367-D75B-482E-8FB1-BD08A628E358}"/>
              </a:ext>
            </a:extLst>
          </p:cNvPr>
          <p:cNvSpPr/>
          <p:nvPr/>
        </p:nvSpPr>
        <p:spPr>
          <a:xfrm>
            <a:off x="0" y="7412736"/>
            <a:ext cx="6858000" cy="1731262"/>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057B2059-89D8-45D9-B3BC-C129F86CFB4A}"/>
              </a:ext>
            </a:extLst>
          </p:cNvPr>
          <p:cNvSpPr txBox="1"/>
          <p:nvPr/>
        </p:nvSpPr>
        <p:spPr>
          <a:xfrm>
            <a:off x="306389" y="7543015"/>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Городские праздники имеют больший потенциал привлечения аудитории, чем специализированные спортивные события: разнообразие досуга, универсальность, доступность. Перспективно развитие спортивных форматов в рамках общих городских мероприятий.</a:t>
            </a:r>
          </a:p>
          <a:p>
            <a:pPr>
              <a:lnSpc>
                <a:spcPct val="110000"/>
              </a:lnSpc>
            </a:pPr>
            <a:endPar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endParaRPr>
          </a:p>
        </p:txBody>
      </p:sp>
    </p:spTree>
    <p:extLst>
      <p:ext uri="{BB962C8B-B14F-4D97-AF65-F5344CB8AC3E}">
        <p14:creationId xmlns:p14="http://schemas.microsoft.com/office/powerpoint/2010/main" val="2977843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a:extLst>
              <a:ext uri="{FF2B5EF4-FFF2-40B4-BE49-F238E27FC236}">
                <a16:creationId xmlns:a16="http://schemas.microsoft.com/office/drawing/2014/main" id="{406D8EE7-9D67-4FE1-BED3-57224D3EC279}"/>
              </a:ext>
            </a:extLst>
          </p:cNvPr>
          <p:cNvGraphicFramePr>
            <a:graphicFrameLocks noGrp="1"/>
          </p:cNvGraphicFramePr>
          <p:nvPr>
            <p:extLst>
              <p:ext uri="{D42A27DB-BD31-4B8C-83A1-F6EECF244321}">
                <p14:modId xmlns:p14="http://schemas.microsoft.com/office/powerpoint/2010/main" val="2433482412"/>
              </p:ext>
            </p:extLst>
          </p:nvPr>
        </p:nvGraphicFramePr>
        <p:xfrm>
          <a:off x="285431" y="1599493"/>
          <a:ext cx="6239193" cy="1585160"/>
        </p:xfrm>
        <a:graphic>
          <a:graphicData uri="http://schemas.openxmlformats.org/drawingml/2006/table">
            <a:tbl>
              <a:tblPr firstRow="1" bandRow="1">
                <a:tableStyleId>{5C22544A-7EE6-4342-B048-85BDC9FD1C3A}</a:tableStyleId>
              </a:tblPr>
              <a:tblGrid>
                <a:gridCol w="2831592">
                  <a:extLst>
                    <a:ext uri="{9D8B030D-6E8A-4147-A177-3AD203B41FA5}">
                      <a16:colId xmlns:a16="http://schemas.microsoft.com/office/drawing/2014/main" val="3978311126"/>
                    </a:ext>
                  </a:extLst>
                </a:gridCol>
                <a:gridCol w="476113">
                  <a:extLst>
                    <a:ext uri="{9D8B030D-6E8A-4147-A177-3AD203B41FA5}">
                      <a16:colId xmlns:a16="http://schemas.microsoft.com/office/drawing/2014/main" val="3204436452"/>
                    </a:ext>
                  </a:extLst>
                </a:gridCol>
                <a:gridCol w="503318">
                  <a:extLst>
                    <a:ext uri="{9D8B030D-6E8A-4147-A177-3AD203B41FA5}">
                      <a16:colId xmlns:a16="http://schemas.microsoft.com/office/drawing/2014/main" val="72205581"/>
                    </a:ext>
                  </a:extLst>
                </a:gridCol>
                <a:gridCol w="520322">
                  <a:extLst>
                    <a:ext uri="{9D8B030D-6E8A-4147-A177-3AD203B41FA5}">
                      <a16:colId xmlns:a16="http://schemas.microsoft.com/office/drawing/2014/main" val="3034175893"/>
                    </a:ext>
                  </a:extLst>
                </a:gridCol>
                <a:gridCol w="499918">
                  <a:extLst>
                    <a:ext uri="{9D8B030D-6E8A-4147-A177-3AD203B41FA5}">
                      <a16:colId xmlns:a16="http://schemas.microsoft.com/office/drawing/2014/main" val="2524652421"/>
                    </a:ext>
                  </a:extLst>
                </a:gridCol>
                <a:gridCol w="469309">
                  <a:extLst>
                    <a:ext uri="{9D8B030D-6E8A-4147-A177-3AD203B41FA5}">
                      <a16:colId xmlns:a16="http://schemas.microsoft.com/office/drawing/2014/main" val="4093937817"/>
                    </a:ext>
                  </a:extLst>
                </a:gridCol>
                <a:gridCol w="479513">
                  <a:extLst>
                    <a:ext uri="{9D8B030D-6E8A-4147-A177-3AD203B41FA5}">
                      <a16:colId xmlns:a16="http://schemas.microsoft.com/office/drawing/2014/main" val="2463053432"/>
                    </a:ext>
                  </a:extLst>
                </a:gridCol>
                <a:gridCol w="459108">
                  <a:extLst>
                    <a:ext uri="{9D8B030D-6E8A-4147-A177-3AD203B41FA5}">
                      <a16:colId xmlns:a16="http://schemas.microsoft.com/office/drawing/2014/main" val="1452707631"/>
                    </a:ext>
                  </a:extLst>
                </a:gridCol>
              </a:tblGrid>
              <a:tr h="538935">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Спортивные игры, эстафеты, в которых можно участвовать всей семьей</a:t>
                      </a:r>
                    </a:p>
                  </a:txBody>
                  <a:tcPr marL="15150" marR="15150" marT="0" marB="0" anchor="ctr">
                    <a:lnL w="12700" cmpd="sng">
                      <a:noFill/>
                    </a:lnL>
                    <a:lnR w="19050" cap="flat" cmpd="sng" algn="ctr">
                      <a:solidFill>
                        <a:srgbClr val="776476"/>
                      </a:solidFill>
                      <a:prstDash val="solid"/>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32</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9050" cap="flat" cmpd="sng" algn="ctr">
                      <a:solidFill>
                        <a:srgbClr val="776476"/>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29</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35</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43</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28</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27</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9050" cap="flat" cmpd="sng" algn="ctr">
                      <a:noFill/>
                      <a:prstDash val="sysDash"/>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4047240"/>
                  </a:ext>
                </a:extLst>
              </a:tr>
              <a:tr h="450664">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Групповые тренировки в общественных местах, занятия семейной  ходьбой и </a:t>
                      </a:r>
                      <a:r>
                        <a:rPr lang="ru-RU" sz="1050" b="0" kern="1200" dirty="0" err="1">
                          <a:solidFill>
                            <a:schemeClr val="tx1">
                              <a:lumMod val="95000"/>
                              <a:lumOff val="5000"/>
                            </a:schemeClr>
                          </a:solidFill>
                          <a:latin typeface="Bahnschrift" panose="020B0502040204020203" pitchFamily="34" charset="0"/>
                          <a:ea typeface="+mn-ea"/>
                          <a:cs typeface="+mn-cs"/>
                        </a:rPr>
                        <a:t>тд</a:t>
                      </a:r>
                      <a:r>
                        <a:rPr lang="ru-RU" sz="1050" b="0" kern="1200" dirty="0">
                          <a:solidFill>
                            <a:schemeClr val="tx1">
                              <a:lumMod val="95000"/>
                              <a:lumOff val="5000"/>
                            </a:schemeClr>
                          </a:solidFill>
                          <a:latin typeface="Bahnschrift" panose="020B0502040204020203" pitchFamily="34" charset="0"/>
                          <a:ea typeface="+mn-ea"/>
                          <a:cs typeface="+mn-cs"/>
                        </a:rPr>
                        <a:t>.</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rgbClr val="BEBABB"/>
                          </a:solidFill>
                          <a:effectLst/>
                          <a:latin typeface="Bahnschrift SemiBold" panose="020B0502040204020203" pitchFamily="34" charset="0"/>
                          <a:ea typeface="+mn-ea"/>
                          <a:cs typeface="+mn-cs"/>
                        </a:rPr>
                        <a:t>20</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1" kern="1200" dirty="0">
                          <a:solidFill>
                            <a:srgbClr val="E4976D"/>
                          </a:solidFill>
                          <a:effectLst/>
                          <a:latin typeface="Bahnschrift SemiBold" panose="020B0502040204020203" pitchFamily="34" charset="0"/>
                          <a:ea typeface="+mn-ea"/>
                          <a:cs typeface="+mn-cs"/>
                        </a:rPr>
                        <a:t>31</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30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22</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27</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2700" cap="flat" cmpd="sng" algn="ctr">
                      <a:solidFill>
                        <a:srgbClr val="BEBAB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058086"/>
                  </a:ext>
                </a:extLst>
              </a:tr>
              <a:tr h="595561">
                <a:tc>
                  <a:txBody>
                    <a:bodyPr/>
                    <a:lstStyle/>
                    <a:p>
                      <a:pPr marL="0" algn="l" defTabSz="685800" rtl="0" eaLnBrk="1" fontAlgn="t" latinLnBrk="0" hangingPunct="1"/>
                      <a:r>
                        <a:rPr lang="ru-RU" sz="1050" b="0" kern="1200" dirty="0">
                          <a:solidFill>
                            <a:schemeClr val="tx1">
                              <a:lumMod val="95000"/>
                              <a:lumOff val="5000"/>
                            </a:schemeClr>
                          </a:solidFill>
                          <a:latin typeface="Bahnschrift" panose="020B0502040204020203" pitchFamily="34" charset="0"/>
                          <a:ea typeface="+mn-ea"/>
                          <a:cs typeface="+mn-cs"/>
                        </a:rPr>
                        <a:t>Массовые спортивные события (марафоны, лыжные гонки)</a:t>
                      </a:r>
                    </a:p>
                  </a:txBody>
                  <a:tcPr marL="15150" marR="15150" marT="0" marB="0" anchor="ctr">
                    <a:lnL w="12700" cmpd="sng">
                      <a:noFill/>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ru-RU" sz="1200" b="0" kern="1200" dirty="0">
                          <a:solidFill>
                            <a:schemeClr val="tx1"/>
                          </a:solidFill>
                          <a:effectLst/>
                          <a:latin typeface="Bahnschrift SemiBold" panose="020B0502040204020203" pitchFamily="34" charset="0"/>
                          <a:ea typeface="+mn-ea"/>
                          <a:cs typeface="+mn-cs"/>
                        </a:rPr>
                        <a:t>19</a:t>
                      </a:r>
                    </a:p>
                  </a:txBody>
                  <a:tcPr marL="15150" marR="15150" marT="0" marB="0" anchor="ctr">
                    <a:lnL w="19050" cap="flat" cmpd="sng" algn="ctr">
                      <a:solidFill>
                        <a:srgbClr val="776476"/>
                      </a:solidFill>
                      <a:prstDash val="solid"/>
                      <a:round/>
                      <a:headEnd type="none" w="med" len="med"/>
                      <a:tailEnd type="none" w="med" len="med"/>
                    </a:lnL>
                    <a:lnR w="19050" cap="flat" cmpd="sng" algn="ctr">
                      <a:solidFill>
                        <a:srgbClr val="776476"/>
                      </a:solid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solidFill>
                        <a:srgbClr val="77647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1" kern="1200" dirty="0">
                          <a:solidFill>
                            <a:srgbClr val="E4976D"/>
                          </a:solidFill>
                          <a:effectLst/>
                          <a:latin typeface="Bahnschrift SemiBold" panose="020B0502040204020203" pitchFamily="34" charset="0"/>
                          <a:ea typeface="+mn-ea"/>
                          <a:cs typeface="+mn-cs"/>
                        </a:rPr>
                        <a:t>25</a:t>
                      </a:r>
                    </a:p>
                  </a:txBody>
                  <a:tcPr marL="15150" marR="15150" marT="0" marB="0" anchor="ctr">
                    <a:lnL w="19050" cap="flat" cmpd="sng" algn="ctr">
                      <a:solidFill>
                        <a:srgbClr val="776476"/>
                      </a:solidFill>
                      <a:prstDash val="solid"/>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rgbClr val="BEBABB"/>
                          </a:solidFill>
                          <a:effectLst/>
                          <a:latin typeface="Bahnschrift SemiBold" panose="020B0502040204020203" pitchFamily="34" charset="0"/>
                          <a:ea typeface="+mn-ea"/>
                          <a:cs typeface="+mn-cs"/>
                        </a:rPr>
                        <a:t>14</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19</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16</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a:solidFill>
                            <a:schemeClr val="tx1"/>
                          </a:solidFill>
                          <a:effectLst/>
                          <a:latin typeface="Bahnschrift SemiBold" panose="020B0502040204020203" pitchFamily="34" charset="0"/>
                          <a:ea typeface="+mn-ea"/>
                          <a:cs typeface="+mn-cs"/>
                        </a:rPr>
                        <a:t>20</a:t>
                      </a:r>
                    </a:p>
                  </a:txBody>
                  <a:tcPr marL="15150" marR="15150" marT="0" marB="0" anchor="ctr">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r>
                        <a:rPr lang="ru-RU" sz="1200" b="0" kern="1200" dirty="0">
                          <a:solidFill>
                            <a:schemeClr val="tx1"/>
                          </a:solidFill>
                          <a:effectLst/>
                          <a:latin typeface="Bahnschrift SemiBold" panose="020B0502040204020203" pitchFamily="34" charset="0"/>
                          <a:ea typeface="+mn-ea"/>
                          <a:cs typeface="+mn-cs"/>
                        </a:rPr>
                        <a:t>23</a:t>
                      </a:r>
                    </a:p>
                  </a:txBody>
                  <a:tcPr marL="15150" marR="15150" marT="0" marB="0" anchor="ctr">
                    <a:lnL w="19050" cap="flat" cmpd="sng" algn="ctr">
                      <a:noFill/>
                      <a:prstDash val="sysDash"/>
                      <a:round/>
                      <a:headEnd type="none" w="med" len="med"/>
                      <a:tailEnd type="none" w="med" len="med"/>
                    </a:lnL>
                    <a:lnR w="12700" cap="flat" cmpd="sng" algn="ctr">
                      <a:noFill/>
                      <a:prstDash val="solid"/>
                      <a:round/>
                      <a:headEnd type="none" w="med" len="med"/>
                      <a:tailEnd type="none" w="med" len="med"/>
                    </a:lnR>
                    <a:lnT w="12700" cap="flat" cmpd="sng" algn="ctr">
                      <a:solidFill>
                        <a:srgbClr val="BEBABB"/>
                      </a:solidFill>
                      <a:prstDash val="solid"/>
                      <a:round/>
                      <a:headEnd type="none" w="med" len="med"/>
                      <a:tailEnd type="none" w="med" len="med"/>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4210424"/>
                  </a:ext>
                </a:extLst>
              </a:tr>
            </a:tbl>
          </a:graphicData>
        </a:graphic>
      </p:graphicFrame>
      <p:sp>
        <p:nvSpPr>
          <p:cNvPr id="18" name="Заголовок 1">
            <a:extLst>
              <a:ext uri="{FF2B5EF4-FFF2-40B4-BE49-F238E27FC236}">
                <a16:creationId xmlns:a16="http://schemas.microsoft.com/office/drawing/2014/main" id="{218E35AA-C832-4784-B8C6-7FAF7340B45F}"/>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Спортивные мероприятия и дети</a:t>
            </a:r>
            <a:endParaRPr lang="ru-RU" sz="1736" dirty="0">
              <a:solidFill>
                <a:srgbClr val="BEBABB"/>
              </a:solidFill>
              <a:latin typeface="Bahnschrift SemiCondensed" panose="020B0502040204020203" pitchFamily="34" charset="0"/>
              <a:ea typeface="+mj-ea"/>
              <a:cs typeface="+mj-cs"/>
            </a:endParaRPr>
          </a:p>
        </p:txBody>
      </p:sp>
      <p:sp>
        <p:nvSpPr>
          <p:cNvPr id="19" name="Прямоугольник 18">
            <a:extLst>
              <a:ext uri="{FF2B5EF4-FFF2-40B4-BE49-F238E27FC236}">
                <a16:creationId xmlns:a16="http://schemas.microsoft.com/office/drawing/2014/main" id="{2253C316-F59D-4183-93BE-A32A8B7A532D}"/>
              </a:ext>
            </a:extLst>
          </p:cNvPr>
          <p:cNvSpPr/>
          <p:nvPr/>
        </p:nvSpPr>
        <p:spPr>
          <a:xfrm>
            <a:off x="1" y="312788"/>
            <a:ext cx="3462337"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20" name="TextBox 19">
            <a:extLst>
              <a:ext uri="{FF2B5EF4-FFF2-40B4-BE49-F238E27FC236}">
                <a16:creationId xmlns:a16="http://schemas.microsoft.com/office/drawing/2014/main" id="{7A6C733B-F9F2-4B0F-B032-D0ED2A28A02F}"/>
              </a:ext>
            </a:extLst>
          </p:cNvPr>
          <p:cNvSpPr txBox="1"/>
          <p:nvPr/>
        </p:nvSpPr>
        <p:spPr>
          <a:xfrm>
            <a:off x="320333" y="701370"/>
            <a:ext cx="6204292" cy="430887"/>
          </a:xfrm>
          <a:prstGeom prst="rect">
            <a:avLst/>
          </a:prstGeom>
          <a:noFill/>
        </p:spPr>
        <p:txBody>
          <a:bodyPr wrap="square" lIns="0" tIns="0" rIns="0" bIns="0">
            <a:spAutoFit/>
          </a:bodyPr>
          <a:lstStyle/>
          <a:p>
            <a:r>
              <a:rPr lang="ru-RU" sz="1400" dirty="0">
                <a:solidFill>
                  <a:schemeClr val="tx1">
                    <a:lumMod val="95000"/>
                    <a:lumOff val="5000"/>
                  </a:schemeClr>
                </a:solidFill>
                <a:latin typeface="Bahnschrift SemiCondensed" panose="020B0502040204020203" pitchFamily="34" charset="0"/>
              </a:rPr>
              <a:t>Какие мероприятия вы скорее всего посетили бы в ближайший выходной день, если бы они проходили в вашем населенном пункте? </a:t>
            </a:r>
            <a:r>
              <a:rPr lang="ru-RU" sz="1400" dirty="0">
                <a:solidFill>
                  <a:srgbClr val="BEBABB"/>
                </a:solidFill>
                <a:latin typeface="Bahnschrift SemiCondensed" panose="020B0502040204020203" pitchFamily="34" charset="0"/>
              </a:rPr>
              <a:t>(% опрошенных, любое число ответов)</a:t>
            </a:r>
          </a:p>
        </p:txBody>
      </p:sp>
      <p:grpSp>
        <p:nvGrpSpPr>
          <p:cNvPr id="21" name="Группа 20">
            <a:extLst>
              <a:ext uri="{FF2B5EF4-FFF2-40B4-BE49-F238E27FC236}">
                <a16:creationId xmlns:a16="http://schemas.microsoft.com/office/drawing/2014/main" id="{408138D1-6D43-4A07-AEC1-E76C4DFBC92E}"/>
              </a:ext>
            </a:extLst>
          </p:cNvPr>
          <p:cNvGrpSpPr/>
          <p:nvPr/>
        </p:nvGrpSpPr>
        <p:grpSpPr>
          <a:xfrm>
            <a:off x="3657625" y="1340335"/>
            <a:ext cx="2947900" cy="236622"/>
            <a:chOff x="3077036" y="2339111"/>
            <a:chExt cx="2947900" cy="236622"/>
          </a:xfrm>
        </p:grpSpPr>
        <p:sp>
          <p:nvSpPr>
            <p:cNvPr id="22" name="TextBox 21">
              <a:extLst>
                <a:ext uri="{FF2B5EF4-FFF2-40B4-BE49-F238E27FC236}">
                  <a16:creationId xmlns:a16="http://schemas.microsoft.com/office/drawing/2014/main" id="{B069B38E-21DE-4203-8DC9-449189E0673D}"/>
                </a:ext>
              </a:extLst>
            </p:cNvPr>
            <p:cNvSpPr txBox="1"/>
            <p:nvPr/>
          </p:nvSpPr>
          <p:spPr>
            <a:xfrm>
              <a:off x="3077036" y="233911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М</a:t>
              </a:r>
            </a:p>
          </p:txBody>
        </p:sp>
        <p:sp>
          <p:nvSpPr>
            <p:cNvPr id="23" name="TextBox 22">
              <a:extLst>
                <a:ext uri="{FF2B5EF4-FFF2-40B4-BE49-F238E27FC236}">
                  <a16:creationId xmlns:a16="http://schemas.microsoft.com/office/drawing/2014/main" id="{BD03C69E-5379-4FC9-A73F-1EC315FCD76E}"/>
                </a:ext>
              </a:extLst>
            </p:cNvPr>
            <p:cNvSpPr txBox="1"/>
            <p:nvPr/>
          </p:nvSpPr>
          <p:spPr>
            <a:xfrm>
              <a:off x="3586843" y="2344901"/>
              <a:ext cx="373380"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Ж</a:t>
              </a:r>
            </a:p>
          </p:txBody>
        </p:sp>
        <p:sp>
          <p:nvSpPr>
            <p:cNvPr id="24" name="TextBox 23">
              <a:extLst>
                <a:ext uri="{FF2B5EF4-FFF2-40B4-BE49-F238E27FC236}">
                  <a16:creationId xmlns:a16="http://schemas.microsoft.com/office/drawing/2014/main" id="{A421062D-B275-4466-ACD4-C7B4B172C137}"/>
                </a:ext>
              </a:extLst>
            </p:cNvPr>
            <p:cNvSpPr txBox="1"/>
            <p:nvPr/>
          </p:nvSpPr>
          <p:spPr>
            <a:xfrm>
              <a:off x="4008539" y="2341982"/>
              <a:ext cx="544819"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24-34</a:t>
              </a:r>
            </a:p>
          </p:txBody>
        </p:sp>
        <p:sp>
          <p:nvSpPr>
            <p:cNvPr id="25" name="TextBox 24">
              <a:extLst>
                <a:ext uri="{FF2B5EF4-FFF2-40B4-BE49-F238E27FC236}">
                  <a16:creationId xmlns:a16="http://schemas.microsoft.com/office/drawing/2014/main" id="{31D93D6D-1D14-4A56-84EF-917D6806F132}"/>
                </a:ext>
              </a:extLst>
            </p:cNvPr>
            <p:cNvSpPr txBox="1"/>
            <p:nvPr/>
          </p:nvSpPr>
          <p:spPr>
            <a:xfrm>
              <a:off x="4495900"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35-44</a:t>
              </a:r>
            </a:p>
          </p:txBody>
        </p:sp>
        <p:sp>
          <p:nvSpPr>
            <p:cNvPr id="26" name="TextBox 25">
              <a:extLst>
                <a:ext uri="{FF2B5EF4-FFF2-40B4-BE49-F238E27FC236}">
                  <a16:creationId xmlns:a16="http://schemas.microsoft.com/office/drawing/2014/main" id="{0F5B5820-0263-45DD-95F8-127FF5A78EB7}"/>
                </a:ext>
              </a:extLst>
            </p:cNvPr>
            <p:cNvSpPr txBox="1"/>
            <p:nvPr/>
          </p:nvSpPr>
          <p:spPr>
            <a:xfrm>
              <a:off x="4964211" y="2339111"/>
              <a:ext cx="560323"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45-54</a:t>
              </a:r>
            </a:p>
          </p:txBody>
        </p:sp>
        <p:sp>
          <p:nvSpPr>
            <p:cNvPr id="27" name="TextBox 26">
              <a:extLst>
                <a:ext uri="{FF2B5EF4-FFF2-40B4-BE49-F238E27FC236}">
                  <a16:creationId xmlns:a16="http://schemas.microsoft.com/office/drawing/2014/main" id="{F6D2B48A-C027-40F3-847F-D3ADB901D4EB}"/>
                </a:ext>
              </a:extLst>
            </p:cNvPr>
            <p:cNvSpPr txBox="1"/>
            <p:nvPr/>
          </p:nvSpPr>
          <p:spPr>
            <a:xfrm>
              <a:off x="5425102" y="2339111"/>
              <a:ext cx="599834" cy="230832"/>
            </a:xfrm>
            <a:prstGeom prst="rect">
              <a:avLst/>
            </a:prstGeom>
            <a:noFill/>
          </p:spPr>
          <p:txBody>
            <a:bodyPr wrap="square" rtlCol="0">
              <a:spAutoFit/>
            </a:bodyPr>
            <a:lstStyle/>
            <a:p>
              <a:pPr algn="ctr"/>
              <a:r>
                <a:rPr lang="ru-RU" sz="900" dirty="0">
                  <a:solidFill>
                    <a:srgbClr val="BEBABB"/>
                  </a:solidFill>
                  <a:latin typeface="Bahnschrift" panose="020B0502040204020203" pitchFamily="34" charset="0"/>
                </a:rPr>
                <a:t>55-64</a:t>
              </a:r>
            </a:p>
          </p:txBody>
        </p:sp>
      </p:grpSp>
      <p:sp>
        <p:nvSpPr>
          <p:cNvPr id="29" name="TextBox 28">
            <a:extLst>
              <a:ext uri="{FF2B5EF4-FFF2-40B4-BE49-F238E27FC236}">
                <a16:creationId xmlns:a16="http://schemas.microsoft.com/office/drawing/2014/main" id="{B54ED08A-65CD-47C1-98F6-1E28FA091F84}"/>
              </a:ext>
            </a:extLst>
          </p:cNvPr>
          <p:cNvSpPr txBox="1"/>
          <p:nvPr/>
        </p:nvSpPr>
        <p:spPr>
          <a:xfrm>
            <a:off x="309563" y="3868633"/>
            <a:ext cx="6215062" cy="2100575"/>
          </a:xfrm>
          <a:prstGeom prst="rect">
            <a:avLst/>
          </a:prstGeom>
          <a:noFill/>
        </p:spPr>
        <p:txBody>
          <a:bodyPr wrap="square" lIns="0" tIns="0" rIns="0" bIns="0">
            <a:spAutoFit/>
          </a:bodyPr>
          <a:lstStyle/>
          <a:p>
            <a:r>
              <a:rPr lang="ru-RU" sz="1050" dirty="0">
                <a:latin typeface="Bahnschrift" panose="020B0502040204020203" pitchFamily="34" charset="0"/>
              </a:rPr>
              <a:t>«Мы принимали участие в прошлом году в городских и в краевых соревнованиях – «Нормы ГТО в семью», то есть участвовали я, жена, ребенок и дедушка. … Еще у нас в Ставрополе очень развит гандбол, то есть это высшая лига гандбола, и если есть возможность, то два раза в год точно за сезон я стараюсь выезжать с сыном, и мы там компанией собираемся. Ездим на футбол – в последний раз ездили в Краснодар, потом на море сразу. Также последнее, где я участвовал, именно не как тренер, а как участник, это городские соревнования «Отцы-молодцы»: соревновались команды отцов среди всех школ города. Это частая практика, именно игры «дети против родителей». Детям это очень нравится, это их мотивирует. Плюс это сплачивает именно родителей. Родители – это неотъемлемая часть тренировочного процесса, поэтому их нужно вовлекать» </a:t>
            </a:r>
          </a:p>
          <a:p>
            <a:endParaRPr lang="ru-RU" sz="1050" dirty="0">
              <a:latin typeface="Bahnschrift" panose="020B0502040204020203" pitchFamily="34" charset="0"/>
            </a:endParaRPr>
          </a:p>
          <a:p>
            <a:pPr algn="r"/>
            <a:r>
              <a:rPr lang="ru-RU" sz="1050" dirty="0">
                <a:latin typeface="Bahnschrift" panose="020B0502040204020203" pitchFamily="34" charset="0"/>
              </a:rPr>
              <a:t>Мужчина, </a:t>
            </a:r>
            <a:r>
              <a:rPr lang="ru-RU" sz="1050" dirty="0" err="1">
                <a:latin typeface="Bahnschrift" panose="020B0502040204020203" pitchFamily="34" charset="0"/>
              </a:rPr>
              <a:t>Ростов</a:t>
            </a:r>
            <a:r>
              <a:rPr lang="ru-RU" sz="1050" dirty="0">
                <a:latin typeface="Bahnschrift" panose="020B0502040204020203" pitchFamily="34" charset="0"/>
              </a:rPr>
              <a:t>-на-Дону, 34 года</a:t>
            </a:r>
          </a:p>
          <a:p>
            <a:endParaRPr lang="ru-RU" sz="1050" spc="-5" dirty="0">
              <a:latin typeface="Bahnschrift" panose="020B0502040204020203" pitchFamily="34" charset="0"/>
            </a:endParaRPr>
          </a:p>
        </p:txBody>
      </p:sp>
      <p:sp>
        <p:nvSpPr>
          <p:cNvPr id="30" name="Прямоугольник 29">
            <a:extLst>
              <a:ext uri="{FF2B5EF4-FFF2-40B4-BE49-F238E27FC236}">
                <a16:creationId xmlns:a16="http://schemas.microsoft.com/office/drawing/2014/main" id="{EDA8C50F-7996-4E10-83CB-B28393C46ED0}"/>
              </a:ext>
            </a:extLst>
          </p:cNvPr>
          <p:cNvSpPr/>
          <p:nvPr/>
        </p:nvSpPr>
        <p:spPr>
          <a:xfrm>
            <a:off x="296863" y="5919727"/>
            <a:ext cx="6227761" cy="66674"/>
          </a:xfrm>
          <a:prstGeom prst="rect">
            <a:avLst/>
          </a:prstGeom>
          <a:solidFill>
            <a:srgbClr val="F4B49A">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TextBox 30">
            <a:extLst>
              <a:ext uri="{FF2B5EF4-FFF2-40B4-BE49-F238E27FC236}">
                <a16:creationId xmlns:a16="http://schemas.microsoft.com/office/drawing/2014/main" id="{856099CC-6457-43FB-84B1-8C09E8045EEC}"/>
              </a:ext>
            </a:extLst>
          </p:cNvPr>
          <p:cNvSpPr txBox="1"/>
          <p:nvPr/>
        </p:nvSpPr>
        <p:spPr>
          <a:xfrm>
            <a:off x="3203692" y="5927579"/>
            <a:ext cx="447558" cy="830997"/>
          </a:xfrm>
          <a:prstGeom prst="rect">
            <a:avLst/>
          </a:prstGeom>
          <a:noFill/>
        </p:spPr>
        <p:txBody>
          <a:bodyPr wrap="none" rtlCol="0">
            <a:spAutoFit/>
          </a:bodyPr>
          <a:lstStyle/>
          <a:p>
            <a:pPr algn="ctr"/>
            <a:r>
              <a:rPr lang="ru-RU" sz="4800" dirty="0">
                <a:solidFill>
                  <a:srgbClr val="F4B49A"/>
                </a:solidFill>
                <a:latin typeface="Tinkoff Sans" panose="02000506050000020004" pitchFamily="2" charset="0"/>
              </a:rPr>
              <a:t>“</a:t>
            </a:r>
          </a:p>
        </p:txBody>
      </p:sp>
      <p:sp>
        <p:nvSpPr>
          <p:cNvPr id="32" name="Прямоугольник 31">
            <a:extLst>
              <a:ext uri="{FF2B5EF4-FFF2-40B4-BE49-F238E27FC236}">
                <a16:creationId xmlns:a16="http://schemas.microsoft.com/office/drawing/2014/main" id="{E5755CD7-1F9C-4890-B11F-11B3342D3A3C}"/>
              </a:ext>
            </a:extLst>
          </p:cNvPr>
          <p:cNvSpPr/>
          <p:nvPr/>
        </p:nvSpPr>
        <p:spPr>
          <a:xfrm>
            <a:off x="0" y="6803136"/>
            <a:ext cx="6858000" cy="2340862"/>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TextBox 32">
            <a:extLst>
              <a:ext uri="{FF2B5EF4-FFF2-40B4-BE49-F238E27FC236}">
                <a16:creationId xmlns:a16="http://schemas.microsoft.com/office/drawing/2014/main" id="{26D0263F-1185-4CA3-89F5-73296D0FC5A2}"/>
              </a:ext>
            </a:extLst>
          </p:cNvPr>
          <p:cNvSpPr txBox="1"/>
          <p:nvPr/>
        </p:nvSpPr>
        <p:spPr>
          <a:xfrm>
            <a:off x="306389" y="7043143"/>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У родителей есть запрос на спортивные игры, в которых можно принимать участие вместе с детьми. Такие форматы не слишком распространены. Акцент делается либо на детей, и тогда родители присутствуют, в основном, как сопровождающие, либо на взрослых. Родители, посещающие массовые соревнования, отмечают, что детей на них можно привести только в качестве зрителей.</a:t>
            </a:r>
          </a:p>
        </p:txBody>
      </p:sp>
    </p:spTree>
    <p:extLst>
      <p:ext uri="{BB962C8B-B14F-4D97-AF65-F5344CB8AC3E}">
        <p14:creationId xmlns:p14="http://schemas.microsoft.com/office/powerpoint/2010/main" val="2429008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6000" b="-3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F4A2D36-A00E-4FF9-A891-D5A7FFC42E55}"/>
              </a:ext>
            </a:extLst>
          </p:cNvPr>
          <p:cNvSpPr txBox="1"/>
          <p:nvPr/>
        </p:nvSpPr>
        <p:spPr>
          <a:xfrm>
            <a:off x="345568" y="5984240"/>
            <a:ext cx="6179058" cy="2462213"/>
          </a:xfrm>
          <a:prstGeom prst="rect">
            <a:avLst/>
          </a:prstGeom>
          <a:noFill/>
        </p:spPr>
        <p:txBody>
          <a:bodyPr wrap="square" lIns="0" tIns="0" rIns="0" bIns="0" rtlCol="0">
            <a:spAutoFit/>
          </a:bodyPr>
          <a:lstStyle>
            <a:defPPr>
              <a:defRPr lang="en-US"/>
            </a:defPPr>
            <a:lvl1pPr>
              <a:lnSpc>
                <a:spcPct val="120000"/>
              </a:lnSpc>
              <a:defRPr sz="1400">
                <a:solidFill>
                  <a:schemeClr val="tx1">
                    <a:lumMod val="95000"/>
                    <a:lumOff val="5000"/>
                  </a:schemeClr>
                </a:solidFill>
                <a:latin typeface="Bahnschrift SemiCondensed" panose="020B0502040204020203" pitchFamily="34" charset="0"/>
              </a:defRPr>
            </a:lvl1pPr>
          </a:lstStyle>
          <a:p>
            <a:pPr>
              <a:lnSpc>
                <a:spcPct val="100000"/>
              </a:lnSpc>
            </a:pPr>
            <a:r>
              <a:rPr lang="ru-RU" sz="4000" dirty="0">
                <a:solidFill>
                  <a:schemeClr val="bg1"/>
                </a:solidFill>
              </a:rPr>
              <a:t>Ключевые выводы исследования и направления развития семейных форматов спорта</a:t>
            </a:r>
          </a:p>
        </p:txBody>
      </p:sp>
    </p:spTree>
    <p:extLst>
      <p:ext uri="{BB962C8B-B14F-4D97-AF65-F5344CB8AC3E}">
        <p14:creationId xmlns:p14="http://schemas.microsoft.com/office/powerpoint/2010/main" val="3915432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a:extLst>
              <a:ext uri="{FF2B5EF4-FFF2-40B4-BE49-F238E27FC236}">
                <a16:creationId xmlns:a16="http://schemas.microsoft.com/office/drawing/2014/main" id="{F688C3E9-8558-4568-BEFF-F2D94779FE6D}"/>
              </a:ext>
            </a:extLst>
          </p:cNvPr>
          <p:cNvSpPr/>
          <p:nvPr/>
        </p:nvSpPr>
        <p:spPr>
          <a:xfrm>
            <a:off x="0" y="6692900"/>
            <a:ext cx="6858000" cy="2451100"/>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a:extLst>
              <a:ext uri="{FF2B5EF4-FFF2-40B4-BE49-F238E27FC236}">
                <a16:creationId xmlns:a16="http://schemas.microsoft.com/office/drawing/2014/main" id="{8FE83785-F251-46DB-88F7-41DA0A00B8B7}"/>
              </a:ext>
            </a:extLst>
          </p:cNvPr>
          <p:cNvSpPr txBox="1"/>
          <p:nvPr/>
        </p:nvSpPr>
        <p:spPr>
          <a:xfrm>
            <a:off x="306389" y="6814543"/>
            <a:ext cx="6218236" cy="2189757"/>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Запрос на семейные форматы занятий спортом определяется:</a:t>
            </a:r>
          </a:p>
          <a:p>
            <a:pPr marL="285750" indent="-285750">
              <a:spcAft>
                <a:spcPts val="0"/>
              </a:spcAft>
              <a:buFont typeface="Wingdings" panose="05000000000000000000" pitchFamily="2" charset="2"/>
              <a:buChar char="§"/>
            </a:pPr>
            <a:r>
              <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Недостаточностью школьных уроков физкультуры</a:t>
            </a:r>
          </a:p>
          <a:p>
            <a:pPr marL="285750" indent="-285750">
              <a:spcAft>
                <a:spcPts val="0"/>
              </a:spcAft>
              <a:buFont typeface="Wingdings" panose="05000000000000000000" pitchFamily="2" charset="2"/>
              <a:buChar char="§"/>
            </a:pPr>
            <a:r>
              <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Интересом родителей к совместным содержательным (не только потребительским) формам досуга. В целом наблюдается изменение культуры родительства, больший акцент на развивающий досуг и</a:t>
            </a:r>
            <a:r>
              <a:rPr lang="ru-RU"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укрепление дружеских отношений с детьми</a:t>
            </a:r>
          </a:p>
          <a:p>
            <a:pPr marL="285750" indent="-285750">
              <a:spcAft>
                <a:spcPts val="0"/>
              </a:spcAft>
              <a:buFont typeface="Wingdings" panose="05000000000000000000" pitchFamily="2" charset="2"/>
              <a:buChar char="§"/>
            </a:pPr>
            <a:r>
              <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Ростом вовлеченности взрослых в тренировки, интереса к спорту во</a:t>
            </a:r>
            <a:r>
              <a:rPr lang="ru-RU"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всех возрастах</a:t>
            </a:r>
          </a:p>
        </p:txBody>
      </p:sp>
      <p:sp>
        <p:nvSpPr>
          <p:cNvPr id="4" name="Заголовок 1">
            <a:extLst>
              <a:ext uri="{FF2B5EF4-FFF2-40B4-BE49-F238E27FC236}">
                <a16:creationId xmlns:a16="http://schemas.microsoft.com/office/drawing/2014/main" id="{14663E67-E4ED-47BE-9C6B-EEFECB31D095}"/>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Ключевые выводы</a:t>
            </a:r>
            <a:endParaRPr lang="ru-RU" sz="1736" dirty="0">
              <a:solidFill>
                <a:srgbClr val="BEBABB"/>
              </a:solidFill>
              <a:latin typeface="Bahnschrift SemiCondensed" panose="020B0502040204020203" pitchFamily="34" charset="0"/>
              <a:ea typeface="+mj-ea"/>
              <a:cs typeface="+mj-cs"/>
            </a:endParaRPr>
          </a:p>
        </p:txBody>
      </p:sp>
      <p:sp>
        <p:nvSpPr>
          <p:cNvPr id="5" name="Прямоугольник 4">
            <a:extLst>
              <a:ext uri="{FF2B5EF4-FFF2-40B4-BE49-F238E27FC236}">
                <a16:creationId xmlns:a16="http://schemas.microsoft.com/office/drawing/2014/main" id="{9D04365B-6B0D-4A37-8AE3-BEB5883D7FCD}"/>
              </a:ext>
            </a:extLst>
          </p:cNvPr>
          <p:cNvSpPr/>
          <p:nvPr/>
        </p:nvSpPr>
        <p:spPr>
          <a:xfrm>
            <a:off x="1" y="312788"/>
            <a:ext cx="4714874"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graphicFrame>
        <p:nvGraphicFramePr>
          <p:cNvPr id="9" name="Таблица 8">
            <a:extLst>
              <a:ext uri="{FF2B5EF4-FFF2-40B4-BE49-F238E27FC236}">
                <a16:creationId xmlns:a16="http://schemas.microsoft.com/office/drawing/2014/main" id="{A16611B9-3343-4AED-A21E-4BA44BC1C816}"/>
              </a:ext>
            </a:extLst>
          </p:cNvPr>
          <p:cNvGraphicFramePr>
            <a:graphicFrameLocks noGrp="1"/>
          </p:cNvGraphicFramePr>
          <p:nvPr>
            <p:extLst>
              <p:ext uri="{D42A27DB-BD31-4B8C-83A1-F6EECF244321}">
                <p14:modId xmlns:p14="http://schemas.microsoft.com/office/powerpoint/2010/main" val="1269307168"/>
              </p:ext>
            </p:extLst>
          </p:nvPr>
        </p:nvGraphicFramePr>
        <p:xfrm>
          <a:off x="-12192" y="2028508"/>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dirty="0">
                          <a:solidFill>
                            <a:schemeClr val="bg1"/>
                          </a:solidFill>
                          <a:latin typeface="Bahnschrift SemiCondensed" panose="020B0502040204020203" pitchFamily="34" charset="0"/>
                          <a:ea typeface="+mn-ea"/>
                        </a:rPr>
                        <a:t>Школа может быть эффективным каналом вовлечения в спорт</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976D"/>
                    </a:solidFill>
                  </a:tcPr>
                </a:tc>
                <a:extLst>
                  <a:ext uri="{0D108BD9-81ED-4DB2-BD59-A6C34878D82A}">
                    <a16:rowId xmlns:a16="http://schemas.microsoft.com/office/drawing/2014/main" val="10000"/>
                  </a:ext>
                </a:extLst>
              </a:tr>
            </a:tbl>
          </a:graphicData>
        </a:graphic>
      </p:graphicFrame>
      <p:sp>
        <p:nvSpPr>
          <p:cNvPr id="10" name="TextBox 9">
            <a:extLst>
              <a:ext uri="{FF2B5EF4-FFF2-40B4-BE49-F238E27FC236}">
                <a16:creationId xmlns:a16="http://schemas.microsoft.com/office/drawing/2014/main" id="{5C077574-A3B1-4F7A-9430-18F76B1EB63B}"/>
              </a:ext>
            </a:extLst>
          </p:cNvPr>
          <p:cNvSpPr txBox="1"/>
          <p:nvPr/>
        </p:nvSpPr>
        <p:spPr>
          <a:xfrm>
            <a:off x="309563" y="2438107"/>
            <a:ext cx="6215062" cy="1163973"/>
          </a:xfrm>
          <a:prstGeom prst="rect">
            <a:avLst/>
          </a:prstGeom>
        </p:spPr>
        <p:txBody>
          <a:bodyPr wrap="square" lIns="0" tIns="0" rIns="0" bIns="0">
            <a:spAutoFit/>
          </a:bodyPr>
          <a:lstStyle>
            <a:defPPr>
              <a:defRPr lang="en-US"/>
            </a:defPPr>
            <a:lvl1pPr>
              <a:lnSpc>
                <a:spcPct val="114000"/>
              </a:lnSpc>
              <a:spcAft>
                <a:spcPts val="600"/>
              </a:spcAft>
              <a:buClr>
                <a:srgbClr val="C00000"/>
              </a:buClr>
              <a:defRPr sz="1050">
                <a:latin typeface="Bahnschrift" panose="020B0502040204020203" pitchFamily="34" charset="0"/>
                <a:ea typeface="Source Sans Pro" panose="020B0503030403020204" pitchFamily="34" charset="0"/>
              </a:defRPr>
            </a:lvl1pPr>
          </a:lstStyle>
          <a:p>
            <a:r>
              <a:rPr lang="ru-RU" dirty="0"/>
              <a:t>Большинство родителей считают уроки физкультуры недостаточными для физического развития ребенка. Отмечается устаревание форматов, акцент на нормативы, к которым подготовлены не все дети.  Это формирует спрос на внешкольные и семейные форматы занятий.</a:t>
            </a:r>
          </a:p>
          <a:p>
            <a:r>
              <a:rPr lang="ru-RU" dirty="0"/>
              <a:t>Школьные занятия физкультурой могут быть инструментом вовлечения в регулярный спорт. Перспективно развитие школьных форматов  приобщения к физической культуре, повышение разнообразия занятий, внедрение современных упражнений.</a:t>
            </a:r>
          </a:p>
        </p:txBody>
      </p:sp>
      <p:sp>
        <p:nvSpPr>
          <p:cNvPr id="13" name="TextBox 12">
            <a:extLst>
              <a:ext uri="{FF2B5EF4-FFF2-40B4-BE49-F238E27FC236}">
                <a16:creationId xmlns:a16="http://schemas.microsoft.com/office/drawing/2014/main" id="{48201CD9-ACF3-45A7-A53F-9A0DACF6761F}"/>
              </a:ext>
            </a:extLst>
          </p:cNvPr>
          <p:cNvSpPr txBox="1"/>
          <p:nvPr/>
        </p:nvSpPr>
        <p:spPr>
          <a:xfrm>
            <a:off x="309563" y="1079207"/>
            <a:ext cx="6215062" cy="795539"/>
          </a:xfrm>
          <a:prstGeom prst="rect">
            <a:avLst/>
          </a:prstGeom>
        </p:spPr>
        <p:txBody>
          <a:bodyPr wrap="square" lIns="0" tIns="0" rIns="0" bIns="0">
            <a:spAutoFit/>
          </a:bodyPr>
          <a:lstStyle>
            <a:defPPr>
              <a:defRPr lang="en-US"/>
            </a:defPPr>
            <a:lvl1pPr>
              <a:lnSpc>
                <a:spcPts val="1500"/>
              </a:lnSpc>
              <a:buClr>
                <a:srgbClr val="C00000"/>
              </a:buClr>
              <a:defRPr sz="1150">
                <a:latin typeface="Source Sans Pro" panose="020B0503030403020204" pitchFamily="34" charset="0"/>
                <a:ea typeface="Source Sans Pro" panose="020B0503030403020204" pitchFamily="34" charset="0"/>
              </a:defRPr>
            </a:lvl1pPr>
          </a:lstStyle>
          <a:p>
            <a:pPr>
              <a:lnSpc>
                <a:spcPct val="114000"/>
              </a:lnSpc>
              <a:spcAft>
                <a:spcPts val="600"/>
              </a:spcAft>
            </a:pPr>
            <a:r>
              <a:rPr lang="ru-RU" sz="1050" dirty="0">
                <a:latin typeface="Bahnschrift" panose="020B0502040204020203" pitchFamily="34" charset="0"/>
              </a:rPr>
              <a:t>Занятия спортом в детстве почти вдвое повышают вероятность того, что человек будет заниматься и во взрослом возрасте.</a:t>
            </a:r>
          </a:p>
          <a:p>
            <a:pPr>
              <a:lnSpc>
                <a:spcPct val="114000"/>
              </a:lnSpc>
              <a:spcAft>
                <a:spcPts val="600"/>
              </a:spcAft>
            </a:pPr>
            <a:r>
              <a:rPr lang="ru-RU" sz="1050" spc="-5" dirty="0">
                <a:latin typeface="Bahnschrift" panose="020B0502040204020203" pitchFamily="34" charset="0"/>
                <a:cs typeface="Calibri Light" panose="020F0302020204030204" pitchFamily="34" charset="0"/>
              </a:rPr>
              <a:t>Сегодня 87% родителей детей в возрасте 6-17 лет отметили, что их дети занимаются хотя бы раз в неделю и чаще. </a:t>
            </a:r>
            <a:r>
              <a:rPr lang="ru-RU" sz="1050" b="1" spc="-5" dirty="0">
                <a:latin typeface="Bahnschrift" panose="020B0502040204020203" pitchFamily="34" charset="0"/>
                <a:cs typeface="Calibri Light" panose="020F0302020204030204" pitchFamily="34" charset="0"/>
              </a:rPr>
              <a:t>Станет ли этот опыт устойчивой привычкой?</a:t>
            </a:r>
          </a:p>
        </p:txBody>
      </p:sp>
      <p:graphicFrame>
        <p:nvGraphicFramePr>
          <p:cNvPr id="16" name="Таблица 15">
            <a:extLst>
              <a:ext uri="{FF2B5EF4-FFF2-40B4-BE49-F238E27FC236}">
                <a16:creationId xmlns:a16="http://schemas.microsoft.com/office/drawing/2014/main" id="{6E2BA6F5-6191-4DE6-A8F9-9EFCD08A3956}"/>
              </a:ext>
            </a:extLst>
          </p:cNvPr>
          <p:cNvGraphicFramePr>
            <a:graphicFrameLocks noGrp="1"/>
          </p:cNvGraphicFramePr>
          <p:nvPr>
            <p:extLst>
              <p:ext uri="{D42A27DB-BD31-4B8C-83A1-F6EECF244321}">
                <p14:modId xmlns:p14="http://schemas.microsoft.com/office/powerpoint/2010/main" val="2163184785"/>
              </p:ext>
            </p:extLst>
          </p:nvPr>
        </p:nvGraphicFramePr>
        <p:xfrm>
          <a:off x="0" y="682308"/>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dirty="0">
                          <a:solidFill>
                            <a:schemeClr val="bg1"/>
                          </a:solidFill>
                          <a:latin typeface="Bahnschrift SemiCondensed" panose="020B0502040204020203" pitchFamily="34" charset="0"/>
                          <a:ea typeface="+mn-ea"/>
                        </a:rPr>
                        <a:t>Влияние детского опыта на интерес к спорту </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7859"/>
                    </a:solidFill>
                  </a:tcPr>
                </a:tc>
                <a:extLst>
                  <a:ext uri="{0D108BD9-81ED-4DB2-BD59-A6C34878D82A}">
                    <a16:rowId xmlns:a16="http://schemas.microsoft.com/office/drawing/2014/main" val="10000"/>
                  </a:ext>
                </a:extLst>
              </a:tr>
            </a:tbl>
          </a:graphicData>
        </a:graphic>
      </p:graphicFrame>
      <p:graphicFrame>
        <p:nvGraphicFramePr>
          <p:cNvPr id="17" name="Таблица 16">
            <a:extLst>
              <a:ext uri="{FF2B5EF4-FFF2-40B4-BE49-F238E27FC236}">
                <a16:creationId xmlns:a16="http://schemas.microsoft.com/office/drawing/2014/main" id="{F381C90C-D84F-4BDF-9596-0CBD5211BA3C}"/>
              </a:ext>
            </a:extLst>
          </p:cNvPr>
          <p:cNvGraphicFramePr>
            <a:graphicFrameLocks noGrp="1"/>
          </p:cNvGraphicFramePr>
          <p:nvPr>
            <p:extLst>
              <p:ext uri="{D42A27DB-BD31-4B8C-83A1-F6EECF244321}">
                <p14:modId xmlns:p14="http://schemas.microsoft.com/office/powerpoint/2010/main" val="3090182793"/>
              </p:ext>
            </p:extLst>
          </p:nvPr>
        </p:nvGraphicFramePr>
        <p:xfrm>
          <a:off x="-12192" y="3743008"/>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dirty="0">
                          <a:solidFill>
                            <a:schemeClr val="bg1"/>
                          </a:solidFill>
                          <a:latin typeface="Bahnschrift SemiCondensed" panose="020B0502040204020203" pitchFamily="34" charset="0"/>
                          <a:ea typeface="+mn-ea"/>
                        </a:rPr>
                        <a:t>Важна профилактика подросткового кризиса мотивации</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976D"/>
                    </a:solidFill>
                  </a:tcPr>
                </a:tc>
                <a:extLst>
                  <a:ext uri="{0D108BD9-81ED-4DB2-BD59-A6C34878D82A}">
                    <a16:rowId xmlns:a16="http://schemas.microsoft.com/office/drawing/2014/main" val="10000"/>
                  </a:ext>
                </a:extLst>
              </a:tr>
            </a:tbl>
          </a:graphicData>
        </a:graphic>
      </p:graphicFrame>
      <p:sp>
        <p:nvSpPr>
          <p:cNvPr id="18" name="TextBox 17">
            <a:extLst>
              <a:ext uri="{FF2B5EF4-FFF2-40B4-BE49-F238E27FC236}">
                <a16:creationId xmlns:a16="http://schemas.microsoft.com/office/drawing/2014/main" id="{4191ADD3-C849-473C-80C4-2AAB8CB93A45}"/>
              </a:ext>
            </a:extLst>
          </p:cNvPr>
          <p:cNvSpPr txBox="1"/>
          <p:nvPr/>
        </p:nvSpPr>
        <p:spPr>
          <a:xfrm>
            <a:off x="309563" y="4165307"/>
            <a:ext cx="6215062" cy="718595"/>
          </a:xfrm>
          <a:prstGeom prst="rect">
            <a:avLst/>
          </a:prstGeom>
        </p:spPr>
        <p:txBody>
          <a:bodyPr wrap="square" lIns="0" tIns="0" rIns="0" bIns="0">
            <a:spAutoFit/>
          </a:bodyPr>
          <a:lstStyle>
            <a:defPPr>
              <a:defRPr lang="en-US"/>
            </a:defPPr>
            <a:lvl1pPr>
              <a:lnSpc>
                <a:spcPct val="114000"/>
              </a:lnSpc>
              <a:spcAft>
                <a:spcPts val="600"/>
              </a:spcAft>
              <a:buClr>
                <a:srgbClr val="C00000"/>
              </a:buClr>
              <a:defRPr sz="1050">
                <a:latin typeface="Bahnschrift" panose="020B0502040204020203" pitchFamily="34" charset="0"/>
                <a:ea typeface="Source Sans Pro" panose="020B0503030403020204" pitchFamily="34" charset="0"/>
              </a:defRPr>
            </a:lvl1pPr>
          </a:lstStyle>
          <a:p>
            <a:r>
              <a:rPr lang="ru-RU" dirty="0"/>
              <a:t>К старшим классам у детей и родителей меняются приоритеты, нарастает конфликт между учебной нагрузкой и спортом, дети сталкиваются выгоранием. Важна профилактика обрывов, предложение ребенку, увлеченному спортом, новой модели спорта как досуга, гармонизации нагрузки.</a:t>
            </a:r>
          </a:p>
        </p:txBody>
      </p:sp>
      <p:graphicFrame>
        <p:nvGraphicFramePr>
          <p:cNvPr id="19" name="Таблица 18">
            <a:extLst>
              <a:ext uri="{FF2B5EF4-FFF2-40B4-BE49-F238E27FC236}">
                <a16:creationId xmlns:a16="http://schemas.microsoft.com/office/drawing/2014/main" id="{8BB6E525-4577-42C8-82EE-EFAC436661D7}"/>
              </a:ext>
            </a:extLst>
          </p:cNvPr>
          <p:cNvGraphicFramePr>
            <a:graphicFrameLocks noGrp="1"/>
          </p:cNvGraphicFramePr>
          <p:nvPr>
            <p:extLst>
              <p:ext uri="{D42A27DB-BD31-4B8C-83A1-F6EECF244321}">
                <p14:modId xmlns:p14="http://schemas.microsoft.com/office/powerpoint/2010/main" val="724870597"/>
              </p:ext>
            </p:extLst>
          </p:nvPr>
        </p:nvGraphicFramePr>
        <p:xfrm>
          <a:off x="-13779" y="5013008"/>
          <a:ext cx="6870192" cy="335280"/>
        </p:xfrm>
        <a:graphic>
          <a:graphicData uri="http://schemas.openxmlformats.org/drawingml/2006/table">
            <a:tbl>
              <a:tblPr firstRow="1">
                <a:tableStyleId>{5C22544A-7EE6-4342-B048-85BDC9FD1C3A}</a:tableStyleId>
              </a:tblPr>
              <a:tblGrid>
                <a:gridCol w="6870192">
                  <a:extLst>
                    <a:ext uri="{9D8B030D-6E8A-4147-A177-3AD203B41FA5}">
                      <a16:colId xmlns:a16="http://schemas.microsoft.com/office/drawing/2014/main" val="20000"/>
                    </a:ext>
                  </a:extLst>
                </a:gridCol>
              </a:tblGrid>
              <a:tr h="0">
                <a:tc>
                  <a:txBody>
                    <a:bodyPr/>
                    <a:lstStyle/>
                    <a:p>
                      <a:r>
                        <a:rPr lang="ru-RU" sz="1600" b="0" dirty="0">
                          <a:solidFill>
                            <a:schemeClr val="bg1"/>
                          </a:solidFill>
                          <a:latin typeface="Bahnschrift SemiCondensed" panose="020B0502040204020203" pitchFamily="34" charset="0"/>
                          <a:ea typeface="+mn-ea"/>
                        </a:rPr>
                        <a:t>Семья вовлекает в спорт, а спорт укрепляет семью</a:t>
                      </a:r>
                    </a:p>
                  </a:txBody>
                  <a:tcPr marL="360000" marR="36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976D"/>
                    </a:solidFill>
                  </a:tcPr>
                </a:tc>
                <a:extLst>
                  <a:ext uri="{0D108BD9-81ED-4DB2-BD59-A6C34878D82A}">
                    <a16:rowId xmlns:a16="http://schemas.microsoft.com/office/drawing/2014/main" val="10000"/>
                  </a:ext>
                </a:extLst>
              </a:tr>
            </a:tbl>
          </a:graphicData>
        </a:graphic>
      </p:graphicFrame>
      <p:sp>
        <p:nvSpPr>
          <p:cNvPr id="20" name="TextBox 19">
            <a:extLst>
              <a:ext uri="{FF2B5EF4-FFF2-40B4-BE49-F238E27FC236}">
                <a16:creationId xmlns:a16="http://schemas.microsoft.com/office/drawing/2014/main" id="{C4EEAF84-8DD7-4249-8606-C2F77522FFA3}"/>
              </a:ext>
            </a:extLst>
          </p:cNvPr>
          <p:cNvSpPr txBox="1"/>
          <p:nvPr/>
        </p:nvSpPr>
        <p:spPr>
          <a:xfrm>
            <a:off x="307976" y="5435307"/>
            <a:ext cx="6215062" cy="1163973"/>
          </a:xfrm>
          <a:prstGeom prst="rect">
            <a:avLst/>
          </a:prstGeom>
        </p:spPr>
        <p:txBody>
          <a:bodyPr wrap="square" lIns="0" tIns="0" rIns="0" bIns="0">
            <a:spAutoFit/>
          </a:bodyPr>
          <a:lstStyle>
            <a:defPPr>
              <a:defRPr lang="en-US"/>
            </a:defPPr>
            <a:lvl1pPr>
              <a:lnSpc>
                <a:spcPct val="114000"/>
              </a:lnSpc>
              <a:spcAft>
                <a:spcPts val="600"/>
              </a:spcAft>
              <a:buClr>
                <a:srgbClr val="C00000"/>
              </a:buClr>
              <a:defRPr sz="1050">
                <a:latin typeface="Bahnschrift" panose="020B0502040204020203" pitchFamily="34" charset="0"/>
                <a:ea typeface="Source Sans Pro" panose="020B0503030403020204" pitchFamily="34" charset="0"/>
              </a:defRPr>
            </a:lvl1pPr>
          </a:lstStyle>
          <a:p>
            <a:r>
              <a:rPr lang="ru-RU" sz="1050" dirty="0">
                <a:latin typeface="Source Sans Pro" panose="020B0503030403020204" pitchFamily="34" charset="0"/>
                <a:ea typeface="Source Sans Pro" panose="020B0503030403020204" pitchFamily="34" charset="0"/>
              </a:rPr>
              <a:t>23% родителей 1-2 раза в неделю занимаются с детьми спортом. Но чаще родители вовлекают детей в спорт «пассивно» – настаивают, что детям тренировки нужны, но сами не тренируются. При этом </a:t>
            </a:r>
            <a:r>
              <a:rPr lang="ru-RU" sz="1050" b="1" dirty="0">
                <a:latin typeface="Source Sans Pro" panose="020B0503030403020204" pitchFamily="34" charset="0"/>
                <a:ea typeface="Source Sans Pro" panose="020B0503030403020204" pitchFamily="34" charset="0"/>
              </a:rPr>
              <a:t>среди тех, чьи родители занимались спортом, почти на треть выше доля тех, кто занимается сам.</a:t>
            </a:r>
          </a:p>
          <a:p>
            <a:r>
              <a:rPr lang="ru-RU" dirty="0"/>
              <a:t>Главный мотив семейного спорта – здоровье. Но семейный активный досуг также оказывает влияние на динамику семейных отношений, дает общий опыт и интересы, укрепляет солидарность.</a:t>
            </a:r>
          </a:p>
        </p:txBody>
      </p:sp>
    </p:spTree>
    <p:extLst>
      <p:ext uri="{BB962C8B-B14F-4D97-AF65-F5344CB8AC3E}">
        <p14:creationId xmlns:p14="http://schemas.microsoft.com/office/powerpoint/2010/main" val="14594894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a:extLst>
              <a:ext uri="{FF2B5EF4-FFF2-40B4-BE49-F238E27FC236}">
                <a16:creationId xmlns:a16="http://schemas.microsoft.com/office/drawing/2014/main" id="{86940DB8-6364-42F9-BA1A-33EDE566D0F8}"/>
              </a:ext>
            </a:extLst>
          </p:cNvPr>
          <p:cNvSpPr/>
          <p:nvPr/>
        </p:nvSpPr>
        <p:spPr>
          <a:xfrm>
            <a:off x="260287" y="5003800"/>
            <a:ext cx="306076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id="{AD1DB9DD-C7B5-4C11-B5F5-026056B17B19}"/>
              </a:ext>
            </a:extLst>
          </p:cNvPr>
          <p:cNvSpPr/>
          <p:nvPr/>
        </p:nvSpPr>
        <p:spPr>
          <a:xfrm>
            <a:off x="260286" y="3164382"/>
            <a:ext cx="3060763" cy="541986"/>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1">
            <a:extLst>
              <a:ext uri="{FF2B5EF4-FFF2-40B4-BE49-F238E27FC236}">
                <a16:creationId xmlns:a16="http://schemas.microsoft.com/office/drawing/2014/main" id="{3BA1C16D-42D8-4249-B5EB-A333252E4B7A}"/>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Направления поддержки семейных форматов спорта</a:t>
            </a:r>
            <a:endParaRPr lang="ru-RU" sz="1736" dirty="0">
              <a:solidFill>
                <a:srgbClr val="BEBABB"/>
              </a:solidFill>
              <a:latin typeface="Bahnschrift SemiCondensed" panose="020B0502040204020203" pitchFamily="34" charset="0"/>
              <a:ea typeface="+mj-ea"/>
              <a:cs typeface="+mj-cs"/>
            </a:endParaRPr>
          </a:p>
        </p:txBody>
      </p:sp>
      <p:sp>
        <p:nvSpPr>
          <p:cNvPr id="7" name="Прямоугольник 6">
            <a:extLst>
              <a:ext uri="{FF2B5EF4-FFF2-40B4-BE49-F238E27FC236}">
                <a16:creationId xmlns:a16="http://schemas.microsoft.com/office/drawing/2014/main" id="{88934E5A-5BC9-4B91-A7CB-BB2B128C7789}"/>
              </a:ext>
            </a:extLst>
          </p:cNvPr>
          <p:cNvSpPr/>
          <p:nvPr/>
        </p:nvSpPr>
        <p:spPr>
          <a:xfrm>
            <a:off x="1" y="312788"/>
            <a:ext cx="1628774"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8" name="TextBox 7">
            <a:extLst>
              <a:ext uri="{FF2B5EF4-FFF2-40B4-BE49-F238E27FC236}">
                <a16:creationId xmlns:a16="http://schemas.microsoft.com/office/drawing/2014/main" id="{C279A4EE-1C7E-4A43-9FBB-CA8D4F04F095}"/>
              </a:ext>
            </a:extLst>
          </p:cNvPr>
          <p:cNvSpPr txBox="1"/>
          <p:nvPr/>
        </p:nvSpPr>
        <p:spPr>
          <a:xfrm>
            <a:off x="309055" y="3840185"/>
            <a:ext cx="3011995" cy="854208"/>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Наиболее </a:t>
            </a:r>
            <a:r>
              <a:rPr lang="ru-RU" b="1" dirty="0"/>
              <a:t>доступные и универсальные – </a:t>
            </a:r>
            <a:r>
              <a:rPr lang="ru-RU" dirty="0"/>
              <a:t>ходьба, велопрогулки, бег.</a:t>
            </a:r>
          </a:p>
          <a:p>
            <a:r>
              <a:rPr lang="ru-RU" b="1" dirty="0"/>
              <a:t>Командные игры </a:t>
            </a:r>
            <a:r>
              <a:rPr lang="ru-RU" dirty="0"/>
              <a:t>– баскетбол, футбол</a:t>
            </a:r>
          </a:p>
          <a:p>
            <a:r>
              <a:rPr lang="ru-RU" dirty="0"/>
              <a:t>Плавание </a:t>
            </a:r>
          </a:p>
        </p:txBody>
      </p:sp>
      <p:sp>
        <p:nvSpPr>
          <p:cNvPr id="9" name="TextBox 8">
            <a:extLst>
              <a:ext uri="{FF2B5EF4-FFF2-40B4-BE49-F238E27FC236}">
                <a16:creationId xmlns:a16="http://schemas.microsoft.com/office/drawing/2014/main" id="{F199EE24-BF23-4508-9E33-FB3A3464FF4F}"/>
              </a:ext>
            </a:extLst>
          </p:cNvPr>
          <p:cNvSpPr txBox="1"/>
          <p:nvPr/>
        </p:nvSpPr>
        <p:spPr>
          <a:xfrm>
            <a:off x="287369" y="3181163"/>
            <a:ext cx="3024187" cy="492443"/>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pPr>
              <a:lnSpc>
                <a:spcPct val="100000"/>
              </a:lnSpc>
            </a:pPr>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Ставка на популяризацию отдельных видов спорта</a:t>
            </a:r>
          </a:p>
        </p:txBody>
      </p:sp>
      <p:sp>
        <p:nvSpPr>
          <p:cNvPr id="10" name="TextBox 9">
            <a:extLst>
              <a:ext uri="{FF2B5EF4-FFF2-40B4-BE49-F238E27FC236}">
                <a16:creationId xmlns:a16="http://schemas.microsoft.com/office/drawing/2014/main" id="{84930F8B-B171-4914-B546-BCE732393CAB}"/>
              </a:ext>
            </a:extLst>
          </p:cNvPr>
          <p:cNvSpPr txBox="1"/>
          <p:nvPr/>
        </p:nvSpPr>
        <p:spPr>
          <a:xfrm>
            <a:off x="309054" y="5475554"/>
            <a:ext cx="3011995" cy="1064779"/>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Наиболее вовлекающая в совместный активный досуг инфраструктура – это </a:t>
            </a:r>
            <a:r>
              <a:rPr lang="ru-RU" b="1" dirty="0"/>
              <a:t>открытые площадки для </a:t>
            </a:r>
            <a:r>
              <a:rPr lang="ru-RU" b="1" dirty="0" err="1"/>
              <a:t>воркаута</a:t>
            </a:r>
            <a:r>
              <a:rPr lang="ru-RU" b="1" dirty="0"/>
              <a:t> и командных игр в шаговой доступности, </a:t>
            </a:r>
            <a:r>
              <a:rPr lang="ru-RU" dirty="0"/>
              <a:t>прогулочные маршруты и беговые-/вело-дорожки в районных парках. </a:t>
            </a:r>
          </a:p>
        </p:txBody>
      </p:sp>
      <p:sp>
        <p:nvSpPr>
          <p:cNvPr id="13" name="TextBox 12">
            <a:extLst>
              <a:ext uri="{FF2B5EF4-FFF2-40B4-BE49-F238E27FC236}">
                <a16:creationId xmlns:a16="http://schemas.microsoft.com/office/drawing/2014/main" id="{4B03B0A6-46FA-43A4-B50A-1AC61A53FBA4}"/>
              </a:ext>
            </a:extLst>
          </p:cNvPr>
          <p:cNvSpPr txBox="1"/>
          <p:nvPr/>
        </p:nvSpPr>
        <p:spPr>
          <a:xfrm>
            <a:off x="3549142" y="3193355"/>
            <a:ext cx="2975483" cy="5376472"/>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При этом перспективна модернизация инструментария детских уроков физкультуры, дополнение современными видами упражнений.</a:t>
            </a:r>
          </a:p>
          <a:p>
            <a:r>
              <a:rPr lang="ru-RU" dirty="0"/>
              <a:t>Городские / районные спортивные мероприятия, командные </a:t>
            </a:r>
            <a:r>
              <a:rPr lang="ru-RU" b="1" dirty="0"/>
              <a:t>игры, в которых можно принимать участие всей семьей. </a:t>
            </a:r>
            <a:r>
              <a:rPr lang="ru-RU" dirty="0"/>
              <a:t>Сегодня форматы массовых мероприятий чаще  рассчитаны либо на детей, либо на</a:t>
            </a:r>
            <a:r>
              <a:rPr lang="ru-RU" dirty="0">
                <a:latin typeface="Times New Roman" panose="02020603050405020304" pitchFamily="18" charset="0"/>
                <a:cs typeface="Times New Roman" panose="02020603050405020304" pitchFamily="18" charset="0"/>
              </a:rPr>
              <a:t> </a:t>
            </a:r>
            <a:r>
              <a:rPr lang="ru-RU" dirty="0"/>
              <a:t>взрослых;</a:t>
            </a:r>
            <a:br>
              <a:rPr lang="ru-RU" dirty="0"/>
            </a:br>
            <a:r>
              <a:rPr lang="ru-RU" dirty="0"/>
              <a:t>- групповые тренировки, адаптированные для детей и взрослых.</a:t>
            </a:r>
          </a:p>
          <a:p>
            <a:r>
              <a:rPr lang="ru-RU" b="1" dirty="0" err="1"/>
              <a:t>Мультиформатные</a:t>
            </a:r>
            <a:r>
              <a:rPr lang="ru-RU" b="1" dirty="0"/>
              <a:t> мероприятия, </a:t>
            </a:r>
            <a:r>
              <a:rPr lang="ru-RU" dirty="0"/>
              <a:t>например, велопрогулки совмещенные с экскурсиями или квестами и др.</a:t>
            </a:r>
          </a:p>
          <a:p>
            <a:r>
              <a:rPr lang="ru-RU" b="1" dirty="0"/>
              <a:t>Интеграция подвижных игр и активного досуга в общегородские праздники </a:t>
            </a:r>
            <a:r>
              <a:rPr lang="ru-RU" dirty="0"/>
              <a:t>(дают больший охват семейной аудитории в</a:t>
            </a:r>
            <a:r>
              <a:rPr lang="ru-RU" dirty="0">
                <a:latin typeface="Times New Roman" panose="02020603050405020304" pitchFamily="18" charset="0"/>
                <a:cs typeface="Times New Roman" panose="02020603050405020304" pitchFamily="18" charset="0"/>
              </a:rPr>
              <a:t> </a:t>
            </a:r>
            <a:r>
              <a:rPr lang="ru-RU" dirty="0"/>
              <a:t>сравнении со спортивными мероприятиями). На сегодня спорт в</a:t>
            </a:r>
            <a:r>
              <a:rPr lang="ru-RU" dirty="0">
                <a:latin typeface="Times New Roman" panose="02020603050405020304" pitchFamily="18" charset="0"/>
                <a:cs typeface="Times New Roman" panose="02020603050405020304" pitchFamily="18" charset="0"/>
              </a:rPr>
              <a:t> </a:t>
            </a:r>
            <a:r>
              <a:rPr lang="ru-RU" dirty="0"/>
              <a:t>городских праздниках часто ограничивается перетягиванием каната. Целесообразно развивать линейку таких активностей. </a:t>
            </a:r>
          </a:p>
          <a:p>
            <a:r>
              <a:rPr lang="ru-RU" b="1" dirty="0"/>
              <a:t>Онлайн-тренировки, адаптированные для занятий вместе с ребенком.</a:t>
            </a:r>
          </a:p>
          <a:p>
            <a:r>
              <a:rPr lang="ru-RU" dirty="0"/>
              <a:t>Форматы, адаптированные для занятий с</a:t>
            </a:r>
            <a:r>
              <a:rPr lang="ru-RU" dirty="0">
                <a:latin typeface="Times New Roman" panose="02020603050405020304" pitchFamily="18" charset="0"/>
                <a:cs typeface="Times New Roman" panose="02020603050405020304" pitchFamily="18" charset="0"/>
              </a:rPr>
              <a:t> </a:t>
            </a:r>
            <a:r>
              <a:rPr lang="ru-RU" dirty="0"/>
              <a:t>детьми разного возраста.</a:t>
            </a:r>
          </a:p>
        </p:txBody>
      </p:sp>
      <p:sp>
        <p:nvSpPr>
          <p:cNvPr id="16" name="Прямоугольник 15">
            <a:extLst>
              <a:ext uri="{FF2B5EF4-FFF2-40B4-BE49-F238E27FC236}">
                <a16:creationId xmlns:a16="http://schemas.microsoft.com/office/drawing/2014/main" id="{715DEF7E-5481-4D7C-8325-6F8446EF99DC}"/>
              </a:ext>
            </a:extLst>
          </p:cNvPr>
          <p:cNvSpPr/>
          <p:nvPr/>
        </p:nvSpPr>
        <p:spPr>
          <a:xfrm>
            <a:off x="1301" y="696405"/>
            <a:ext cx="6858000" cy="2254059"/>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850C148A-A628-4158-8E44-354159A9F580}"/>
              </a:ext>
            </a:extLst>
          </p:cNvPr>
          <p:cNvSpPr txBox="1"/>
          <p:nvPr/>
        </p:nvSpPr>
        <p:spPr>
          <a:xfrm>
            <a:off x="307690" y="805856"/>
            <a:ext cx="6218236" cy="718145"/>
          </a:xfrm>
          <a:prstGeom prst="rect">
            <a:avLst/>
          </a:prstGeom>
          <a:noFill/>
        </p:spPr>
        <p:txBody>
          <a:bodyPr wrap="square" lIns="0" tIns="0" rIns="0" bIns="0" numCol="1" spcCol="180000" rtlCol="0">
            <a:noAutofit/>
          </a:bodyPr>
          <a:lstStyle>
            <a:defPPr>
              <a:defRPr lang="en-US"/>
            </a:defPPr>
            <a:lvl1pPr indent="0" fontAlgn="base">
              <a:lnSpc>
                <a:spcPct val="111000"/>
              </a:lnSpc>
              <a:spcAft>
                <a:spcPts val="600"/>
              </a:spcAft>
              <a:buClr>
                <a:srgbClr val="E4976D"/>
              </a:buClr>
              <a:buSzPct val="80000"/>
              <a:buFont typeface="Wingdings" panose="05000000000000000000" pitchFamily="2" charset="2"/>
              <a:buNone/>
              <a:tabLst>
                <a:tab pos="180975" algn="l"/>
                <a:tab pos="444500" algn="l"/>
                <a:tab pos="723900" algn="l"/>
              </a:tabLst>
              <a:defRPr sz="1400" spc="-5">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defRPr>
            </a:lvl1pPr>
          </a:lstStyle>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Семейный спорт сочетает дефициты и социально-психологические барьеры детского и взрослого любительского спорта. Взрослым некогда, негде, они не всегда хотят менять образ жизни. А те форматы занятий, которые предпочитают родители, не всегда подходят детям.</a:t>
            </a:r>
          </a:p>
          <a:p>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В молодом поколении меняется культура родительства, активному досугу и</a:t>
            </a:r>
            <a:r>
              <a:rPr lang="ru-RU" sz="1600" spc="-5"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развитию отношений с детьми уделяется больше времени. На это возможно делать ставку.</a:t>
            </a:r>
            <a:endParaRPr lang="ru-RU"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endParaRPr>
          </a:p>
        </p:txBody>
      </p:sp>
      <p:sp>
        <p:nvSpPr>
          <p:cNvPr id="20" name="TextBox 19">
            <a:extLst>
              <a:ext uri="{FF2B5EF4-FFF2-40B4-BE49-F238E27FC236}">
                <a16:creationId xmlns:a16="http://schemas.microsoft.com/office/drawing/2014/main" id="{9E2B8131-85AB-4D7A-8C94-7BB95CCF677F}"/>
              </a:ext>
            </a:extLst>
          </p:cNvPr>
          <p:cNvSpPr txBox="1"/>
          <p:nvPr/>
        </p:nvSpPr>
        <p:spPr>
          <a:xfrm>
            <a:off x="296863" y="5010912"/>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Развитие инфраструктуры и среды</a:t>
            </a:r>
          </a:p>
        </p:txBody>
      </p:sp>
      <p:sp>
        <p:nvSpPr>
          <p:cNvPr id="22" name="Прямоугольник 21">
            <a:extLst>
              <a:ext uri="{FF2B5EF4-FFF2-40B4-BE49-F238E27FC236}">
                <a16:creationId xmlns:a16="http://schemas.microsoft.com/office/drawing/2014/main" id="{B1071FF1-08F9-4948-8725-C226F8E0564A}"/>
              </a:ext>
            </a:extLst>
          </p:cNvPr>
          <p:cNvSpPr/>
          <p:nvPr/>
        </p:nvSpPr>
        <p:spPr>
          <a:xfrm>
            <a:off x="254191" y="6899656"/>
            <a:ext cx="306076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79548625-1B43-4821-9F6A-B5611878B817}"/>
              </a:ext>
            </a:extLst>
          </p:cNvPr>
          <p:cNvSpPr txBox="1"/>
          <p:nvPr/>
        </p:nvSpPr>
        <p:spPr>
          <a:xfrm>
            <a:off x="302958" y="7359218"/>
            <a:ext cx="3011995" cy="1144544"/>
          </a:xfrm>
          <a:prstGeom prst="rect">
            <a:avLst/>
          </a:prstGeom>
        </p:spPr>
        <p:txBody>
          <a:bodyPr wrap="square" lIns="0" tIns="0" rIns="0" bIns="0">
            <a:spAutoFit/>
          </a:bodyPr>
          <a:lstStyle>
            <a:defPPr>
              <a:defRPr lang="en-US"/>
            </a:defPPr>
            <a:lvl1pPr marL="171450" indent="-171450">
              <a:lnSpc>
                <a:spcPts val="1500"/>
              </a:lnSpc>
              <a:buClr>
                <a:srgbClr val="C00000"/>
              </a:buClr>
              <a:buFont typeface="Arial" panose="020B0604020202020204" pitchFamily="34" charset="0"/>
              <a:buChar char="•"/>
              <a:defRPr sz="1150">
                <a:latin typeface="Source Sans Pro" panose="020B0503030403020204" pitchFamily="34" charset="0"/>
                <a:ea typeface="Source Sans Pro" panose="020B0503030403020204" pitchFamily="34" charset="0"/>
              </a:defRPr>
            </a:lvl1pPr>
          </a:lstStyle>
          <a:p>
            <a:r>
              <a:rPr lang="ru-RU" dirty="0"/>
              <a:t>Форматы, </a:t>
            </a:r>
            <a:r>
              <a:rPr lang="ru-RU" b="1" dirty="0"/>
              <a:t>которые позволяют вовлечь родителей в занятия детей </a:t>
            </a:r>
            <a:r>
              <a:rPr lang="ru-RU" dirty="0"/>
              <a:t>в детском саду, школе, спортивной секции, – открытые уроки физкультуры в школах с</a:t>
            </a:r>
            <a:r>
              <a:rPr lang="ru-RU" dirty="0">
                <a:latin typeface="Times New Roman" panose="02020603050405020304" pitchFamily="18" charset="0"/>
                <a:cs typeface="Times New Roman" panose="02020603050405020304" pitchFamily="18" charset="0"/>
              </a:rPr>
              <a:t> </a:t>
            </a:r>
            <a:r>
              <a:rPr lang="ru-RU" dirty="0"/>
              <a:t>командными спортивными играми, семейные соревнования и др. </a:t>
            </a:r>
          </a:p>
        </p:txBody>
      </p:sp>
      <p:sp>
        <p:nvSpPr>
          <p:cNvPr id="24" name="TextBox 23">
            <a:extLst>
              <a:ext uri="{FF2B5EF4-FFF2-40B4-BE49-F238E27FC236}">
                <a16:creationId xmlns:a16="http://schemas.microsoft.com/office/drawing/2014/main" id="{759C823E-8D9A-4B6D-99FC-8F6B83A73B2E}"/>
              </a:ext>
            </a:extLst>
          </p:cNvPr>
          <p:cNvSpPr txBox="1"/>
          <p:nvPr/>
        </p:nvSpPr>
        <p:spPr>
          <a:xfrm>
            <a:off x="290767" y="6906768"/>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Наиболее востребованные форматы</a:t>
            </a:r>
          </a:p>
        </p:txBody>
      </p:sp>
    </p:spTree>
    <p:extLst>
      <p:ext uri="{BB962C8B-B14F-4D97-AF65-F5344CB8AC3E}">
        <p14:creationId xmlns:p14="http://schemas.microsoft.com/office/powerpoint/2010/main" val="4076038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a:extLst>
              <a:ext uri="{FF2B5EF4-FFF2-40B4-BE49-F238E27FC236}">
                <a16:creationId xmlns:a16="http://schemas.microsoft.com/office/drawing/2014/main" id="{71B09C18-6324-4A7F-B9BB-7C8628C2687B}"/>
              </a:ext>
            </a:extLst>
          </p:cNvPr>
          <p:cNvSpPr/>
          <p:nvPr/>
        </p:nvSpPr>
        <p:spPr>
          <a:xfrm>
            <a:off x="284417" y="684213"/>
            <a:ext cx="306076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35BDB8F6-CFBA-4E6D-B922-97D7971F3C71}"/>
              </a:ext>
            </a:extLst>
          </p:cNvPr>
          <p:cNvSpPr txBox="1"/>
          <p:nvPr/>
        </p:nvSpPr>
        <p:spPr>
          <a:xfrm>
            <a:off x="3556401" y="1104063"/>
            <a:ext cx="2968224" cy="3262624"/>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Параллельно с дефицитом инфраструктуры можно отметить низкую информированность родителей о тех </a:t>
            </a:r>
            <a:r>
              <a:rPr lang="ru-RU" b="1" dirty="0"/>
              <a:t>возможностях, которые есть в их районе</a:t>
            </a:r>
            <a:r>
              <a:rPr lang="ru-RU" dirty="0"/>
              <a:t> и городе. Могут быть полезны информационные форматы, посвященные спорту шаговой доступности.</a:t>
            </a:r>
          </a:p>
          <a:p>
            <a:r>
              <a:rPr lang="ru-RU" dirty="0"/>
              <a:t>Семьям, не привыкшим к активному семейному досугу, важно дать </a:t>
            </a:r>
            <a:r>
              <a:rPr lang="ru-RU" b="1" dirty="0"/>
              <a:t>идею для первого простого шага </a:t>
            </a:r>
            <a:r>
              <a:rPr lang="ru-RU" dirty="0"/>
              <a:t>(не дорогого, не требующего серьезной физической подготовки). </a:t>
            </a:r>
          </a:p>
          <a:p>
            <a:r>
              <a:rPr lang="ru-RU" dirty="0"/>
              <a:t>Помочь семьям могли бы проекты, направленные на </a:t>
            </a:r>
            <a:r>
              <a:rPr lang="ru-RU" b="1" dirty="0"/>
              <a:t>ознакомление с разными видами спорта</a:t>
            </a:r>
            <a:r>
              <a:rPr lang="ru-RU" dirty="0"/>
              <a:t>, дни открытых дверей в школах</a:t>
            </a:r>
          </a:p>
        </p:txBody>
      </p:sp>
      <p:sp>
        <p:nvSpPr>
          <p:cNvPr id="7" name="TextBox 6">
            <a:extLst>
              <a:ext uri="{FF2B5EF4-FFF2-40B4-BE49-F238E27FC236}">
                <a16:creationId xmlns:a16="http://schemas.microsoft.com/office/drawing/2014/main" id="{F000DA41-39A7-47A7-A884-649FF642DD28}"/>
              </a:ext>
            </a:extLst>
          </p:cNvPr>
          <p:cNvSpPr txBox="1"/>
          <p:nvPr/>
        </p:nvSpPr>
        <p:spPr>
          <a:xfrm>
            <a:off x="3553221" y="5029200"/>
            <a:ext cx="2971403" cy="3260508"/>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Для охвата неспортивной аудитории важно встраиваться в наиболее популярные форматы семейных развлечений. Например, рекламные вставки перед киносеансами, стойки в парках, приглашения в популярных детских кафе и т.д. </a:t>
            </a:r>
          </a:p>
          <a:p>
            <a:r>
              <a:rPr lang="ru-RU" dirty="0"/>
              <a:t>Продвижение форматов семейного спорта возможно с двух сторон: </a:t>
            </a:r>
          </a:p>
          <a:p>
            <a:pPr lvl="1"/>
            <a:r>
              <a:rPr lang="ru-RU" sz="1050" dirty="0">
                <a:latin typeface="Bahnschrift" panose="020B0502040204020203" pitchFamily="34" charset="0"/>
              </a:rPr>
              <a:t>- детские и взрослые сетевые сообщества, популярные </a:t>
            </a:r>
            <a:r>
              <a:rPr lang="ru-RU" sz="1050" dirty="0" err="1">
                <a:latin typeface="Bahnschrift" panose="020B0502040204020203" pitchFamily="34" charset="0"/>
              </a:rPr>
              <a:t>паблики</a:t>
            </a:r>
            <a:r>
              <a:rPr lang="ru-RU" sz="1050" dirty="0">
                <a:latin typeface="Bahnschrift" panose="020B0502040204020203" pitchFamily="34" charset="0"/>
              </a:rPr>
              <a:t>, сетевые лидеры мнений;</a:t>
            </a:r>
            <a:br>
              <a:rPr lang="ru-RU" sz="1050" dirty="0">
                <a:latin typeface="Bahnschrift" panose="020B0502040204020203" pitchFamily="34" charset="0"/>
              </a:rPr>
            </a:br>
            <a:r>
              <a:rPr lang="ru-RU" sz="1050" dirty="0">
                <a:latin typeface="Bahnschrift" panose="020B0502040204020203" pitchFamily="34" charset="0"/>
              </a:rPr>
              <a:t> </a:t>
            </a:r>
          </a:p>
          <a:p>
            <a:pPr lvl="1"/>
            <a:r>
              <a:rPr lang="ru-RU" sz="1050" dirty="0">
                <a:latin typeface="Bahnschrift" panose="020B0502040204020203" pitchFamily="34" charset="0"/>
              </a:rPr>
              <a:t>- взрослые спортивные сообщества как платформа для развития совместных форматов.</a:t>
            </a:r>
          </a:p>
        </p:txBody>
      </p:sp>
      <p:sp>
        <p:nvSpPr>
          <p:cNvPr id="11" name="TextBox 10">
            <a:extLst>
              <a:ext uri="{FF2B5EF4-FFF2-40B4-BE49-F238E27FC236}">
                <a16:creationId xmlns:a16="http://schemas.microsoft.com/office/drawing/2014/main" id="{AC7D59C8-18C9-487A-A7EE-5E17FAA4E4A6}"/>
              </a:ext>
            </a:extLst>
          </p:cNvPr>
          <p:cNvSpPr txBox="1"/>
          <p:nvPr/>
        </p:nvSpPr>
        <p:spPr>
          <a:xfrm>
            <a:off x="309776" y="5029200"/>
            <a:ext cx="3011274" cy="3645229"/>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dirty="0"/>
              <a:t>В 7 из 10 случаев </a:t>
            </a:r>
            <a:r>
              <a:rPr lang="ru-RU" b="1" dirty="0"/>
              <a:t>основную роль в выборе семейного досуга грают мамы. </a:t>
            </a:r>
            <a:r>
              <a:rPr lang="ru-RU" dirty="0"/>
              <a:t>Особенно важна роль мам детей младшего возраста (25-44 года) –  основная ЦА для коммуникации проектов </a:t>
            </a:r>
            <a:r>
              <a:rPr lang="ru-RU" b="1" dirty="0"/>
              <a:t>активного досуга и </a:t>
            </a:r>
            <a:r>
              <a:rPr lang="ru-RU" b="1" dirty="0" err="1"/>
              <a:t>мультиформатных</a:t>
            </a:r>
            <a:r>
              <a:rPr lang="ru-RU" b="1" dirty="0"/>
              <a:t> активностей, </a:t>
            </a:r>
            <a:r>
              <a:rPr lang="ru-RU" dirty="0"/>
              <a:t>включающих спорт.</a:t>
            </a:r>
          </a:p>
          <a:p>
            <a:r>
              <a:rPr lang="ru-RU" b="1" dirty="0"/>
              <a:t>Папы</a:t>
            </a:r>
            <a:r>
              <a:rPr lang="ru-RU" dirty="0"/>
              <a:t> тем активнее в выборе досуга, чем старше дети. Также отцы активнее с точки зрения </a:t>
            </a:r>
            <a:r>
              <a:rPr lang="ru-RU" b="1" dirty="0"/>
              <a:t>организации спортивного досуга </a:t>
            </a:r>
            <a:r>
              <a:rPr lang="ru-RU" dirty="0"/>
              <a:t>– основная ЦА для коммуникации проектов, связанных с </a:t>
            </a:r>
            <a:r>
              <a:rPr lang="ru-RU" b="1" dirty="0"/>
              <a:t>командными играми, </a:t>
            </a:r>
            <a:r>
              <a:rPr lang="ru-RU" dirty="0"/>
              <a:t>соревнованиями.</a:t>
            </a:r>
          </a:p>
          <a:p>
            <a:r>
              <a:rPr lang="ru-RU" b="1" dirty="0"/>
              <a:t>Дети</a:t>
            </a:r>
            <a:r>
              <a:rPr lang="ru-RU" dirty="0"/>
              <a:t> – все более субъектная среда, ориентирующаяся в выборе на свое окружение, в т.ч. сетевое, и лидеров мнений. Это </a:t>
            </a:r>
            <a:r>
              <a:rPr lang="ru-RU" b="1" dirty="0"/>
              <a:t>самостоятельная ЦА для коммуникаций </a:t>
            </a:r>
            <a:r>
              <a:rPr lang="ru-RU" dirty="0"/>
              <a:t>для которой нужны отдельные форматы. </a:t>
            </a:r>
          </a:p>
        </p:txBody>
      </p:sp>
      <p:sp>
        <p:nvSpPr>
          <p:cNvPr id="12" name="TextBox 11">
            <a:extLst>
              <a:ext uri="{FF2B5EF4-FFF2-40B4-BE49-F238E27FC236}">
                <a16:creationId xmlns:a16="http://schemas.microsoft.com/office/drawing/2014/main" id="{F95B454F-4F2C-4DBC-8582-FE8939C7451E}"/>
              </a:ext>
            </a:extLst>
          </p:cNvPr>
          <p:cNvSpPr txBox="1"/>
          <p:nvPr/>
        </p:nvSpPr>
        <p:spPr>
          <a:xfrm>
            <a:off x="309563" y="1104063"/>
            <a:ext cx="3017701" cy="1853328"/>
          </a:xfrm>
          <a:prstGeom prst="rect">
            <a:avLst/>
          </a:prstGeom>
          <a:noFill/>
        </p:spPr>
        <p:txBody>
          <a:bodyPr wrap="square" lIns="0" tIns="0" rIns="0" bIns="0" numCol="1" spcCol="180000" rtlCol="0">
            <a:noAutofit/>
          </a:bodyPr>
          <a:lstStyle>
            <a:defPPr>
              <a:defRPr lang="en-US"/>
            </a:defPPr>
            <a:lvl1pPr marL="180975" indent="-180975" fontAlgn="base">
              <a:lnSpc>
                <a:spcPct val="111000"/>
              </a:lnSpc>
              <a:spcAft>
                <a:spcPts val="600"/>
              </a:spcAft>
              <a:buClr>
                <a:srgbClr val="E4976D"/>
              </a:buClr>
              <a:buSzPct val="80000"/>
              <a:buFont typeface="Wingdings" panose="05000000000000000000" pitchFamily="2" charset="2"/>
              <a:buChar char="§"/>
              <a:tabLst>
                <a:tab pos="180975" algn="l"/>
                <a:tab pos="444500" algn="l"/>
                <a:tab pos="723900" algn="l"/>
              </a:tabLst>
              <a:defRPr sz="1050" b="0" spc="-5">
                <a:latin typeface="Bahnschrift" panose="020B0502040204020203" pitchFamily="34" charset="0"/>
                <a:ea typeface="Source Sans Pro" panose="020B0503030403020204" pitchFamily="34" charset="0"/>
                <a:cs typeface="Calibri Light" panose="020F0302020204030204" pitchFamily="34" charset="0"/>
              </a:defRPr>
            </a:lvl1pPr>
          </a:lstStyle>
          <a:p>
            <a:r>
              <a:rPr lang="ru-RU" b="1" dirty="0"/>
              <a:t>Сила личного примера. </a:t>
            </a:r>
            <a:r>
              <a:rPr lang="ru-RU" dirty="0"/>
              <a:t>Абсолютное большинство родителей хотели бы, чтобы дети занимались в секциях и имели привычку к регулярной активности. Преемственность образа жизни и влияние примера – важнейший аргумент в пользу спорта. </a:t>
            </a:r>
          </a:p>
          <a:p>
            <a:r>
              <a:rPr lang="ru-RU" b="1" dirty="0"/>
              <a:t>Семья как команда</a:t>
            </a:r>
            <a:r>
              <a:rPr lang="ru-RU" dirty="0"/>
              <a:t>. Спорт дает укрепление отношений в семье через общие интересы. Особенно важно для родителей подростков.</a:t>
            </a:r>
          </a:p>
        </p:txBody>
      </p:sp>
      <p:sp>
        <p:nvSpPr>
          <p:cNvPr id="15" name="TextBox 14">
            <a:extLst>
              <a:ext uri="{FF2B5EF4-FFF2-40B4-BE49-F238E27FC236}">
                <a16:creationId xmlns:a16="http://schemas.microsoft.com/office/drawing/2014/main" id="{85ECA808-7A4F-4B30-A860-1F52D59063AB}"/>
              </a:ext>
            </a:extLst>
          </p:cNvPr>
          <p:cNvSpPr txBox="1"/>
          <p:nvPr/>
        </p:nvSpPr>
        <p:spPr>
          <a:xfrm>
            <a:off x="296863" y="694436"/>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Мотивация</a:t>
            </a:r>
          </a:p>
        </p:txBody>
      </p:sp>
      <p:sp>
        <p:nvSpPr>
          <p:cNvPr id="16" name="Заголовок 1">
            <a:extLst>
              <a:ext uri="{FF2B5EF4-FFF2-40B4-BE49-F238E27FC236}">
                <a16:creationId xmlns:a16="http://schemas.microsoft.com/office/drawing/2014/main" id="{A6DDC348-F43E-4027-909B-B3C83BB9F7A7}"/>
              </a:ext>
            </a:extLst>
          </p:cNvPr>
          <p:cNvSpPr txBox="1">
            <a:spLocks/>
          </p:cNvSpPr>
          <p:nvPr/>
        </p:nvSpPr>
        <p:spPr>
          <a:xfrm>
            <a:off x="1339850" y="139700"/>
            <a:ext cx="5192021" cy="37854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14000"/>
              </a:lnSpc>
            </a:pPr>
            <a:r>
              <a:rPr lang="ru-RU" sz="1736" dirty="0">
                <a:solidFill>
                  <a:srgbClr val="BEBABB"/>
                </a:solidFill>
                <a:latin typeface="Bahnschrift SemiCondensed" panose="020B0502040204020203" pitchFamily="34" charset="0"/>
              </a:rPr>
              <a:t>Коммуникационные направления</a:t>
            </a:r>
            <a:endParaRPr lang="ru-RU" sz="1736" dirty="0">
              <a:solidFill>
                <a:srgbClr val="BEBABB"/>
              </a:solidFill>
              <a:latin typeface="Bahnschrift SemiCondensed" panose="020B0502040204020203" pitchFamily="34" charset="0"/>
              <a:ea typeface="+mj-ea"/>
              <a:cs typeface="+mj-cs"/>
            </a:endParaRPr>
          </a:p>
        </p:txBody>
      </p:sp>
      <p:sp>
        <p:nvSpPr>
          <p:cNvPr id="17" name="Прямоугольник 16">
            <a:extLst>
              <a:ext uri="{FF2B5EF4-FFF2-40B4-BE49-F238E27FC236}">
                <a16:creationId xmlns:a16="http://schemas.microsoft.com/office/drawing/2014/main" id="{63B5CE6F-8870-42F3-9854-4C20E5E16F1D}"/>
              </a:ext>
            </a:extLst>
          </p:cNvPr>
          <p:cNvSpPr/>
          <p:nvPr/>
        </p:nvSpPr>
        <p:spPr>
          <a:xfrm>
            <a:off x="0" y="312788"/>
            <a:ext cx="3438525" cy="155525"/>
          </a:xfrm>
          <a:prstGeom prst="rect">
            <a:avLst/>
          </a:prstGeom>
          <a:solidFill>
            <a:srgbClr val="BE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16" dirty="0"/>
              <a:t> </a:t>
            </a:r>
          </a:p>
        </p:txBody>
      </p:sp>
      <p:sp>
        <p:nvSpPr>
          <p:cNvPr id="18" name="Прямоугольник 17">
            <a:extLst>
              <a:ext uri="{FF2B5EF4-FFF2-40B4-BE49-F238E27FC236}">
                <a16:creationId xmlns:a16="http://schemas.microsoft.com/office/drawing/2014/main" id="{4B775270-DCAC-4523-93C3-18DB20953F96}"/>
              </a:ext>
            </a:extLst>
          </p:cNvPr>
          <p:cNvSpPr/>
          <p:nvPr/>
        </p:nvSpPr>
        <p:spPr>
          <a:xfrm>
            <a:off x="285687" y="4477766"/>
            <a:ext cx="306076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a:extLst>
              <a:ext uri="{FF2B5EF4-FFF2-40B4-BE49-F238E27FC236}">
                <a16:creationId xmlns:a16="http://schemas.microsoft.com/office/drawing/2014/main" id="{CDA51703-F58F-4DC4-872B-124D01229BD3}"/>
              </a:ext>
            </a:extLst>
          </p:cNvPr>
          <p:cNvSpPr txBox="1"/>
          <p:nvPr/>
        </p:nvSpPr>
        <p:spPr>
          <a:xfrm>
            <a:off x="309563" y="4494061"/>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Ключевые целевые группы</a:t>
            </a:r>
          </a:p>
        </p:txBody>
      </p:sp>
      <p:sp>
        <p:nvSpPr>
          <p:cNvPr id="21" name="Прямоугольник 20">
            <a:extLst>
              <a:ext uri="{FF2B5EF4-FFF2-40B4-BE49-F238E27FC236}">
                <a16:creationId xmlns:a16="http://schemas.microsoft.com/office/drawing/2014/main" id="{26AC6A01-180B-4A0A-A5F6-95E0915606C8}"/>
              </a:ext>
            </a:extLst>
          </p:cNvPr>
          <p:cNvSpPr/>
          <p:nvPr/>
        </p:nvSpPr>
        <p:spPr>
          <a:xfrm>
            <a:off x="3514662" y="4476067"/>
            <a:ext cx="3051238"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a:extLst>
              <a:ext uri="{FF2B5EF4-FFF2-40B4-BE49-F238E27FC236}">
                <a16:creationId xmlns:a16="http://schemas.microsoft.com/office/drawing/2014/main" id="{F10D3380-58F0-4CE0-B4EE-DDB9D3274763}"/>
              </a:ext>
            </a:extLst>
          </p:cNvPr>
          <p:cNvSpPr txBox="1"/>
          <p:nvPr/>
        </p:nvSpPr>
        <p:spPr>
          <a:xfrm>
            <a:off x="3536950" y="4494061"/>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Каналы</a:t>
            </a:r>
          </a:p>
        </p:txBody>
      </p:sp>
      <p:sp>
        <p:nvSpPr>
          <p:cNvPr id="23" name="Прямоугольник 22">
            <a:extLst>
              <a:ext uri="{FF2B5EF4-FFF2-40B4-BE49-F238E27FC236}">
                <a16:creationId xmlns:a16="http://schemas.microsoft.com/office/drawing/2014/main" id="{AC11CEFB-CF7F-4748-96CD-044245755DB7}"/>
              </a:ext>
            </a:extLst>
          </p:cNvPr>
          <p:cNvSpPr/>
          <p:nvPr/>
        </p:nvSpPr>
        <p:spPr>
          <a:xfrm>
            <a:off x="3498850" y="684213"/>
            <a:ext cx="3060763" cy="324104"/>
          </a:xfrm>
          <a:prstGeom prst="rect">
            <a:avLst/>
          </a:prstGeom>
          <a:solidFill>
            <a:srgbClr val="BEBAB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A26437FF-55CD-4AAD-A2D2-2E9AEDD1D718}"/>
              </a:ext>
            </a:extLst>
          </p:cNvPr>
          <p:cNvSpPr txBox="1"/>
          <p:nvPr/>
        </p:nvSpPr>
        <p:spPr>
          <a:xfrm>
            <a:off x="3549650" y="691833"/>
            <a:ext cx="3024187" cy="252826"/>
          </a:xfrm>
          <a:prstGeom prst="rect">
            <a:avLst/>
          </a:prstGeom>
          <a:noFill/>
        </p:spPr>
        <p:txBody>
          <a:bodyPr wrap="square" lIns="0" tIns="0" rIns="0" bIns="0">
            <a:spAutoFit/>
          </a:bodyPr>
          <a:lstStyle>
            <a:defPPr>
              <a:defRPr lang="en-US"/>
            </a:defPPr>
            <a:lvl1pPr>
              <a:lnSpc>
                <a:spcPct val="114000"/>
              </a:lnSpc>
              <a:defRPr sz="1200" b="0" i="0" u="none" strike="noStrike" cap="all" spc="0" baseline="0">
                <a:solidFill>
                  <a:srgbClr val="C00000"/>
                </a:solidFill>
                <a:effectLst/>
                <a:latin typeface="Montserrat ExtraBold" panose="00000900000000000000" pitchFamily="2" charset="-52"/>
              </a:defRPr>
            </a:lvl1pPr>
          </a:lstStyle>
          <a:p>
            <a:r>
              <a:rPr lang="ru-RU" sz="1600" cap="none" spc="-5" dirty="0">
                <a:solidFill>
                  <a:schemeClr val="tx1">
                    <a:lumMod val="95000"/>
                    <a:lumOff val="5000"/>
                  </a:schemeClr>
                </a:solidFill>
                <a:latin typeface="Bahnschrift SemiCondensed" panose="020B0502040204020203" pitchFamily="34" charset="0"/>
                <a:ea typeface="Source Sans Pro" panose="020B0503030403020204" pitchFamily="34" charset="0"/>
                <a:cs typeface="Calibri Light" panose="020F0302020204030204" pitchFamily="34" charset="0"/>
              </a:rPr>
              <a:t>Информирование</a:t>
            </a:r>
          </a:p>
        </p:txBody>
      </p:sp>
    </p:spTree>
    <p:extLst>
      <p:ext uri="{BB962C8B-B14F-4D97-AF65-F5344CB8AC3E}">
        <p14:creationId xmlns:p14="http://schemas.microsoft.com/office/powerpoint/2010/main" val="365177953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39874</TotalTime>
  <Words>8838</Words>
  <Application>Microsoft Macintosh PowerPoint</Application>
  <PresentationFormat>Экран (4:3)</PresentationFormat>
  <Paragraphs>1011</Paragraphs>
  <Slides>43</Slides>
  <Notes>0</Notes>
  <HiddenSlides>0</HiddenSlides>
  <MMClips>0</MMClips>
  <ScaleCrop>false</ScaleCrop>
  <HeadingPairs>
    <vt:vector size="6" baseType="variant">
      <vt:variant>
        <vt:lpstr>Использованные шрифты</vt:lpstr>
      </vt:variant>
      <vt:variant>
        <vt:i4>14</vt:i4>
      </vt:variant>
      <vt:variant>
        <vt:lpstr>Тема</vt:lpstr>
      </vt:variant>
      <vt:variant>
        <vt:i4>1</vt:i4>
      </vt:variant>
      <vt:variant>
        <vt:lpstr>Заголовки слайдов</vt:lpstr>
      </vt:variant>
      <vt:variant>
        <vt:i4>43</vt:i4>
      </vt:variant>
    </vt:vector>
  </HeadingPairs>
  <TitlesOfParts>
    <vt:vector size="58" baseType="lpstr">
      <vt:lpstr>Arial</vt:lpstr>
      <vt:lpstr>Bahnschrift</vt:lpstr>
      <vt:lpstr>Bahnschrift SemiBold</vt:lpstr>
      <vt:lpstr>Bahnschrift SemiBold Condensed</vt:lpstr>
      <vt:lpstr>Bahnschrift SemiBold SemiConden</vt:lpstr>
      <vt:lpstr>Bahnschrift SemiCondensed</vt:lpstr>
      <vt:lpstr>Bebas Neue Pro</vt:lpstr>
      <vt:lpstr>Calibri</vt:lpstr>
      <vt:lpstr>Calibri Light</vt:lpstr>
      <vt:lpstr>Montserrat ExtraBold</vt:lpstr>
      <vt:lpstr>Source Sans Pro</vt:lpstr>
      <vt:lpstr>Times New Roman</vt:lpstr>
      <vt:lpstr>Tinkoff Sans</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katerina</dc:creator>
  <cp:lastModifiedBy>Maria Makusheva</cp:lastModifiedBy>
  <cp:revision>218</cp:revision>
  <dcterms:created xsi:type="dcterms:W3CDTF">2023-01-10T03:23:17Z</dcterms:created>
  <dcterms:modified xsi:type="dcterms:W3CDTF">2024-01-17T13:57:18Z</dcterms:modified>
</cp:coreProperties>
</file>