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78" r:id="rId11"/>
  </p:sldIdLst>
  <p:sldSz cx="24384000" cy="13716000"/>
  <p:notesSz cx="6858000" cy="9144000"/>
  <p:defaultTextStyle>
    <a:defPPr>
      <a:defRPr lang="ru-RU"/>
    </a:defPPr>
    <a:lvl1pPr algn="l" defTabSz="825500" rtl="0" fontAlgn="base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1pPr>
    <a:lvl2pPr indent="228600" algn="l" defTabSz="825500" rtl="0" fontAlgn="base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2pPr>
    <a:lvl3pPr indent="457200" algn="l" defTabSz="825500" rtl="0" fontAlgn="base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3pPr>
    <a:lvl4pPr indent="685800" algn="l" defTabSz="825500" rtl="0" fontAlgn="base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4pPr>
    <a:lvl5pPr indent="914400" algn="l" defTabSz="825500" rtl="0" fontAlgn="base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6pPr>
    <a:lvl7pPr marL="27432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7pPr>
    <a:lvl8pPr marL="32004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8pPr>
    <a:lvl9pPr marL="36576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8"/>
    <p:restoredTop sz="94676"/>
  </p:normalViewPr>
  <p:slideViewPr>
    <p:cSldViewPr snapToGrid="0" snapToObjects="1">
      <p:cViewPr varScale="1">
        <p:scale>
          <a:sx n="50" d="100"/>
          <a:sy n="50" d="100"/>
        </p:scale>
        <p:origin x="1072" y="19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16">
            <a:extLst>
              <a:ext uri="{FF2B5EF4-FFF2-40B4-BE49-F238E27FC236}">
                <a16:creationId xmlns:a16="http://schemas.microsoft.com/office/drawing/2014/main" id="{E4390218-70D0-B6B8-576E-AE76EBF1A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291" name="Shape 117">
            <a:extLst>
              <a:ext uri="{FF2B5EF4-FFF2-40B4-BE49-F238E27FC236}">
                <a16:creationId xmlns:a16="http://schemas.microsoft.com/office/drawing/2014/main" id="{93A8D87E-C76D-11D6-37DE-ADA43ADAC95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Helvetica Neue" panose="020005030000000200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1825766F-F156-BB0F-07EA-3FE1B0C2E1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94667519-5D44-57FB-3A17-DBA1D0FEE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0E23A02F-157B-3208-C7C4-807F289BCD4E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75D15C-3A68-604A-8F6A-FFE8C2444B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634418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F9272F17-C111-03FD-7BDD-382AFC7704DC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A05BD-C300-3F48-AFD9-E6CEE8A170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992243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6462F300-EF4E-4A61-B88C-F24C0A1E4D2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E91E2-0487-6C4B-A9DD-04C2EC330D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417398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EDF93BE-9718-6E3A-6DE3-151E2C41AA60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9B2DE3-3B3A-3045-BF6A-08324E8CF8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616515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304EE2B6-4B40-219B-8C90-D6BD7B895F4F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30CF9-F4FD-594A-9EB2-3E9109AA9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82836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F4258915-052E-292B-AFB1-8BD6625570BE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F9A723-7B6E-5A4A-B80B-BAD631CF8F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800032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2A1EAD4B-2EDF-E4E9-028D-257BDAB3CFBF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69711-5055-9347-AFEA-50395D5C14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958359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E1094740-6067-A2B7-87FC-C8E56186477A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E10D1-611B-5C4D-B68F-3A34FB70BA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494078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70C2BCF0-7289-5D6B-3712-B5D49BACEC75}"/>
              </a:ext>
            </a:extLst>
          </p:cNvPr>
          <p:cNvSpPr txBox="1"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96A58-32D0-AD47-B2DD-903A28466B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859836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43A71474-66DB-D863-C359-264EC4BCDB48}"/>
              </a:ext>
            </a:extLst>
          </p:cNvPr>
          <p:cNvSpPr txBox="1"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FAFF18-D185-1243-A256-9C48480F9B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475711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1A542DDE-5A7C-493F-6731-10893FF798F4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5AE9D-E6B1-4145-8F81-650253F328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6626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0C806475-1B4D-F0C6-A7F1-CF335E810A42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DB056-D362-AA46-88AA-93A473FEC0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45160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заголовка">
            <a:extLst>
              <a:ext uri="{FF2B5EF4-FFF2-40B4-BE49-F238E27FC236}">
                <a16:creationId xmlns:a16="http://schemas.microsoft.com/office/drawing/2014/main" id="{AE82E628-9CF7-1BFB-A718-B6C4D12E948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>
                <a:sym typeface="Helvetica Neue Medium" panose="02000503000000020004" pitchFamily="2" charset="0"/>
              </a:rPr>
              <a:t>Текст заголовка</a:t>
            </a:r>
          </a:p>
        </p:txBody>
      </p:sp>
      <p:sp>
        <p:nvSpPr>
          <p:cNvPr id="1027" name="Уровень текста 1…">
            <a:extLst>
              <a:ext uri="{FF2B5EF4-FFF2-40B4-BE49-F238E27FC236}">
                <a16:creationId xmlns:a16="http://schemas.microsoft.com/office/drawing/2014/main" id="{3976C7E9-8F28-2C28-8173-B3C619B45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>
                <a:sym typeface="Helvetica Neue" panose="02000503000000020004" pitchFamily="2" charset="0"/>
              </a:rPr>
              <a:t>Уровень текста 1</a:t>
            </a:r>
          </a:p>
          <a:p>
            <a:pPr lvl="1"/>
            <a:r>
              <a:rPr lang="ru-RU" altLang="ru-RU">
                <a:sym typeface="Helvetica Neue" panose="02000503000000020004" pitchFamily="2" charset="0"/>
              </a:rPr>
              <a:t>Уровень текста 2</a:t>
            </a:r>
          </a:p>
          <a:p>
            <a:pPr lvl="2"/>
            <a:r>
              <a:rPr lang="ru-RU" altLang="ru-RU">
                <a:sym typeface="Helvetica Neue" panose="02000503000000020004" pitchFamily="2" charset="0"/>
              </a:rPr>
              <a:t>Уровень текста 3</a:t>
            </a:r>
          </a:p>
          <a:p>
            <a:pPr lvl="3"/>
            <a:r>
              <a:rPr lang="ru-RU" altLang="ru-RU">
                <a:sym typeface="Helvetica Neue" panose="02000503000000020004" pitchFamily="2" charset="0"/>
              </a:rPr>
              <a:t>Уровень текста 4</a:t>
            </a:r>
          </a:p>
          <a:p>
            <a:pPr lvl="4"/>
            <a:r>
              <a:rPr lang="ru-RU" altLang="ru-RU">
                <a:sym typeface="Helvetica Neue" panose="02000503000000020004" pitchFamily="2" charset="0"/>
              </a:rPr>
              <a:t>Уровень текста 5</a:t>
            </a:r>
          </a:p>
        </p:txBody>
      </p:sp>
      <p:sp>
        <p:nvSpPr>
          <p:cNvPr id="1028" name="Номер слайда">
            <a:extLst>
              <a:ext uri="{FF2B5EF4-FFF2-40B4-BE49-F238E27FC236}">
                <a16:creationId xmlns:a16="http://schemas.microsoft.com/office/drawing/2014/main" id="{4B422FCF-2426-ABF2-6FAD-34A419EFF3A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958638" y="13081000"/>
            <a:ext cx="45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  <a:spAutoFit/>
          </a:bodyPr>
          <a:lstStyle>
            <a:lvl1pPr algn="ctr" hangingPunct="0">
              <a:defRPr sz="2400" b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Light" panose="02000403000000020004" pitchFamily="2" charset="0"/>
                <a:sym typeface="Helvetica Neue Light" panose="02000403000000020004" pitchFamily="2" charset="0"/>
              </a:defRPr>
            </a:lvl1pPr>
          </a:lstStyle>
          <a:p>
            <a:fld id="{35923939-FDD1-654D-BE57-07AE3FBD202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1pPr>
      <a:lvl2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2pPr>
      <a:lvl3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3pPr>
      <a:lvl4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4pPr>
      <a:lvl5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1pPr>
      <a:lvl2pPr marL="1270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2pPr>
      <a:lvl3pPr marL="190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3pPr>
      <a:lvl4pPr marL="2540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4pPr>
      <a:lvl5pPr marL="317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есурс 2.png" descr="Ресурс 2.png">
            <a:extLst>
              <a:ext uri="{FF2B5EF4-FFF2-40B4-BE49-F238E27FC236}">
                <a16:creationId xmlns:a16="http://schemas.microsoft.com/office/drawing/2014/main" id="{EE9434B9-4AA7-6B0C-F21B-8B1BB67EC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419225"/>
            <a:ext cx="10526712" cy="776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051" name="ФЕДЕРАЛЬНЫЙ…">
            <a:extLst>
              <a:ext uri="{FF2B5EF4-FFF2-40B4-BE49-F238E27FC236}">
                <a16:creationId xmlns:a16="http://schemas.microsoft.com/office/drawing/2014/main" id="{DF6017E1-7FBF-3CC2-C10B-46CDAE583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9650413"/>
            <a:ext cx="10944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9000" b="0">
                <a:solidFill>
                  <a:srgbClr val="FFFFFF"/>
                </a:solidFill>
                <a:latin typeface="Montserrat ExtraBold" pitchFamily="2" charset="0"/>
                <a:ea typeface="Montserrat ExtraBold" pitchFamily="2" charset="0"/>
                <a:cs typeface="Montserrat ExtraBold" pitchFamily="2" charset="0"/>
                <a:sym typeface="Montserrat ExtraBold" pitchFamily="2" charset="0"/>
              </a:rPr>
              <a:t>ФЕДЕРАЛЬНЫЙ </a:t>
            </a:r>
          </a:p>
          <a:p>
            <a:pPr algn="l" eaLnBrk="1"/>
            <a:r>
              <a:rPr lang="ru-RU" altLang="ru-RU" sz="9000" b="0">
                <a:solidFill>
                  <a:srgbClr val="FFFFFF"/>
                </a:solidFill>
                <a:latin typeface="Montserrat ExtraBold" pitchFamily="2" charset="0"/>
                <a:ea typeface="Montserrat ExtraBold" pitchFamily="2" charset="0"/>
                <a:cs typeface="Montserrat ExtraBold" pitchFamily="2" charset="0"/>
                <a:sym typeface="Montserrat ExtraBold" pitchFamily="2" charset="0"/>
              </a:rPr>
              <a:t>ПРОЕКТ</a:t>
            </a:r>
          </a:p>
        </p:txBody>
      </p:sp>
      <p:sp>
        <p:nvSpPr>
          <p:cNvPr id="2052" name="национального…">
            <a:extLst>
              <a:ext uri="{FF2B5EF4-FFF2-40B4-BE49-F238E27FC236}">
                <a16:creationId xmlns:a16="http://schemas.microsoft.com/office/drawing/2014/main" id="{CCCAE38A-FA9B-C8B3-FC47-0978D15CB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525" y="11339513"/>
            <a:ext cx="547211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28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национального проекта</a:t>
            </a:r>
          </a:p>
          <a:p>
            <a:pPr algn="l" eaLnBrk="1"/>
            <a:r>
              <a:rPr lang="ru-RU" altLang="ru-RU" sz="28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«Демография»</a:t>
            </a:r>
          </a:p>
        </p:txBody>
      </p:sp>
      <p:pic>
        <p:nvPicPr>
          <p:cNvPr id="2053" name="Изображение 6" descr="Изображение 6">
            <a:extLst>
              <a:ext uri="{FF2B5EF4-FFF2-40B4-BE49-F238E27FC236}">
                <a16:creationId xmlns:a16="http://schemas.microsoft.com/office/drawing/2014/main" id="{8CED4561-8219-5A77-D009-3DB553569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850" y="989013"/>
            <a:ext cx="139065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ДОЛЯ ГРАЖДАН,…">
            <a:extLst>
              <a:ext uri="{FF2B5EF4-FFF2-40B4-BE49-F238E27FC236}">
                <a16:creationId xmlns:a16="http://schemas.microsoft.com/office/drawing/2014/main" id="{EC6C1772-6762-2FC2-0D4A-1B002D3D5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131953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ДОЛЯ ГРАЖДАН, 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СИСТЕМАТИЧЕСКИ 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ЗАНИМАЮЩИХСЯ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ФИЗИЧЕСКОЙ КУЛЬТУРОЙ </a:t>
            </a:r>
            <a:b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</a:br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И СПОРТОМ</a:t>
            </a:r>
          </a:p>
        </p:txBody>
      </p:sp>
      <p:sp>
        <p:nvSpPr>
          <p:cNvPr id="3075" name="Прямоугольник">
            <a:extLst>
              <a:ext uri="{FF2B5EF4-FFF2-40B4-BE49-F238E27FC236}">
                <a16:creationId xmlns:a16="http://schemas.microsoft.com/office/drawing/2014/main" id="{668661A9-3777-DE0B-75D0-EDC1ED4F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1088" y="5724525"/>
            <a:ext cx="1643062" cy="488315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3076" name="Прямоугольник">
            <a:extLst>
              <a:ext uri="{FF2B5EF4-FFF2-40B4-BE49-F238E27FC236}">
                <a16:creationId xmlns:a16="http://schemas.microsoft.com/office/drawing/2014/main" id="{7C578458-D9E5-148E-A9DD-FC79C37AD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6275" y="6675438"/>
            <a:ext cx="1643063" cy="3902075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3077" name="Прямоугольник">
            <a:extLst>
              <a:ext uri="{FF2B5EF4-FFF2-40B4-BE49-F238E27FC236}">
                <a16:creationId xmlns:a16="http://schemas.microsoft.com/office/drawing/2014/main" id="{9B0DB9F2-372C-4C75-8DE3-44B037E2B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775" y="7310438"/>
            <a:ext cx="1643063" cy="3302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3078" name="Прямоугольник">
            <a:extLst>
              <a:ext uri="{FF2B5EF4-FFF2-40B4-BE49-F238E27FC236}">
                <a16:creationId xmlns:a16="http://schemas.microsoft.com/office/drawing/2014/main" id="{6CBA8F6A-9741-9DE2-8BA3-35511B6BC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7835900"/>
            <a:ext cx="1643062" cy="2771775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3079" name="2017">
            <a:extLst>
              <a:ext uri="{FF2B5EF4-FFF2-40B4-BE49-F238E27FC236}">
                <a16:creationId xmlns:a16="http://schemas.microsoft.com/office/drawing/2014/main" id="{AA9C0CDC-D1B2-EAF1-9029-058BE9862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9771063"/>
            <a:ext cx="9556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2018</a:t>
            </a:r>
          </a:p>
        </p:txBody>
      </p:sp>
      <p:sp>
        <p:nvSpPr>
          <p:cNvPr id="3080" name="2019">
            <a:extLst>
              <a:ext uri="{FF2B5EF4-FFF2-40B4-BE49-F238E27FC236}">
                <a16:creationId xmlns:a16="http://schemas.microsoft.com/office/drawing/2014/main" id="{AF9014F4-7139-BFEB-95C5-AE4559E9C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088" y="9702800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</a:t>
            </a:r>
            <a:r>
              <a:rPr lang="en-US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21</a:t>
            </a:r>
            <a:endParaRPr lang="ru-RU" altLang="ru-RU" b="0">
              <a:solidFill>
                <a:srgbClr val="373C40"/>
              </a:solidFill>
              <a:latin typeface="Montserrat Medium" pitchFamily="2" charset="0"/>
              <a:ea typeface="Montserrat Medium" pitchFamily="2" charset="0"/>
              <a:cs typeface="Montserrat Medium" pitchFamily="2" charset="0"/>
              <a:sym typeface="Montserrat Medium" pitchFamily="2" charset="0"/>
            </a:endParaRPr>
          </a:p>
        </p:txBody>
      </p:sp>
      <p:sp>
        <p:nvSpPr>
          <p:cNvPr id="3081" name="2021">
            <a:extLst>
              <a:ext uri="{FF2B5EF4-FFF2-40B4-BE49-F238E27FC236}">
                <a16:creationId xmlns:a16="http://schemas.microsoft.com/office/drawing/2014/main" id="{7092E106-07E4-807C-92F1-F3B64062E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525" y="9667875"/>
            <a:ext cx="955675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202</a:t>
            </a:r>
            <a:r>
              <a:rPr lang="en-US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4</a:t>
            </a:r>
            <a:endParaRPr lang="ru-RU" altLang="ru-RU" b="0">
              <a:solidFill>
                <a:srgbClr val="373C40"/>
              </a:solidFill>
              <a:latin typeface="Montserrat Medium" pitchFamily="2" charset="0"/>
              <a:ea typeface="Montserrat Medium" pitchFamily="2" charset="0"/>
              <a:cs typeface="Montserrat Medium" pitchFamily="2" charset="0"/>
              <a:sym typeface="Montserrat Medium" pitchFamily="2" charset="0"/>
            </a:endParaRPr>
          </a:p>
        </p:txBody>
      </p:sp>
      <p:sp>
        <p:nvSpPr>
          <p:cNvPr id="3082" name="2024">
            <a:extLst>
              <a:ext uri="{FF2B5EF4-FFF2-40B4-BE49-F238E27FC236}">
                <a16:creationId xmlns:a16="http://schemas.microsoft.com/office/drawing/2014/main" id="{9D7249D8-0665-2EE3-CB55-34BD8416D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6363" y="9694863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</a:t>
            </a:r>
            <a:r>
              <a:rPr lang="en-US" altLang="ru-RU" b="0">
                <a:solidFill>
                  <a:srgbClr val="373C40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30</a:t>
            </a:r>
            <a:endParaRPr lang="ru-RU" altLang="ru-RU" b="0">
              <a:solidFill>
                <a:srgbClr val="373C40"/>
              </a:solidFill>
              <a:latin typeface="Montserrat Medium" pitchFamily="2" charset="0"/>
              <a:ea typeface="Montserrat Medium" pitchFamily="2" charset="0"/>
              <a:cs typeface="Montserrat Medium" pitchFamily="2" charset="0"/>
              <a:sym typeface="Montserrat Medium" pitchFamily="2" charset="0"/>
            </a:endParaRPr>
          </a:p>
        </p:txBody>
      </p:sp>
      <p:sp>
        <p:nvSpPr>
          <p:cNvPr id="3083" name="36,8">
            <a:extLst>
              <a:ext uri="{FF2B5EF4-FFF2-40B4-BE49-F238E27FC236}">
                <a16:creationId xmlns:a16="http://schemas.microsoft.com/office/drawing/2014/main" id="{504AA523-1CBC-EE62-8E15-D7C832253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8069263"/>
            <a:ext cx="15446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sz="45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 39,8 </a:t>
            </a:r>
          </a:p>
        </p:txBody>
      </p:sp>
      <p:sp>
        <p:nvSpPr>
          <p:cNvPr id="3084" name="40,3">
            <a:extLst>
              <a:ext uri="{FF2B5EF4-FFF2-40B4-BE49-F238E27FC236}">
                <a16:creationId xmlns:a16="http://schemas.microsoft.com/office/drawing/2014/main" id="{84D0D99D-CE73-608A-070E-8AE77863D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7543800"/>
            <a:ext cx="138430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sz="45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46,6 </a:t>
            </a:r>
          </a:p>
        </p:txBody>
      </p:sp>
      <p:sp>
        <p:nvSpPr>
          <p:cNvPr id="3085" name="45,2">
            <a:extLst>
              <a:ext uri="{FF2B5EF4-FFF2-40B4-BE49-F238E27FC236}">
                <a16:creationId xmlns:a16="http://schemas.microsoft.com/office/drawing/2014/main" id="{EDDDA3AF-857C-086A-29EE-D0915158D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4075" y="6910388"/>
            <a:ext cx="12255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en-US" altLang="ru-RU" sz="45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55</a:t>
            </a:r>
            <a:r>
              <a:rPr lang="ru-RU" altLang="ru-RU" sz="45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,0</a:t>
            </a:r>
          </a:p>
        </p:txBody>
      </p:sp>
      <p:sp>
        <p:nvSpPr>
          <p:cNvPr id="3086" name="55,0">
            <a:extLst>
              <a:ext uri="{FF2B5EF4-FFF2-40B4-BE49-F238E27FC236}">
                <a16:creationId xmlns:a16="http://schemas.microsoft.com/office/drawing/2014/main" id="{ACBF6573-A43F-0F3C-9590-F050F8964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6825" y="5980113"/>
            <a:ext cx="122396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sz="4500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70,0</a:t>
            </a:r>
          </a:p>
        </p:txBody>
      </p:sp>
      <p:sp>
        <p:nvSpPr>
          <p:cNvPr id="3087" name="БОЛЕЕ…">
            <a:extLst>
              <a:ext uri="{FF2B5EF4-FFF2-40B4-BE49-F238E27FC236}">
                <a16:creationId xmlns:a16="http://schemas.microsoft.com/office/drawing/2014/main" id="{CC780961-A11D-CFED-99CE-2852AA97F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6263" y="6626225"/>
            <a:ext cx="3113087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БОЛЕЕ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75 МЛН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ЧЕЛОВЕК</a:t>
            </a:r>
          </a:p>
        </p:txBody>
      </p:sp>
      <p:sp>
        <p:nvSpPr>
          <p:cNvPr id="3088" name="занимаются…">
            <a:extLst>
              <a:ext uri="{FF2B5EF4-FFF2-40B4-BE49-F238E27FC236}">
                <a16:creationId xmlns:a16="http://schemas.microsoft.com/office/drawing/2014/main" id="{55AEF59D-6FE0-EC2F-687E-52362C994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6263" y="9332913"/>
            <a:ext cx="8107362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3100"/>
              </a:lnSpc>
            </a:pPr>
            <a: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занимаются </a:t>
            </a:r>
          </a:p>
          <a:p>
            <a:pPr algn="l" eaLnBrk="1">
              <a:lnSpc>
                <a:spcPts val="3100"/>
              </a:lnSpc>
            </a:pPr>
            <a: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физической культурой </a:t>
            </a:r>
          </a:p>
          <a:p>
            <a:pPr algn="l" eaLnBrk="1">
              <a:lnSpc>
                <a:spcPts val="3100"/>
              </a:lnSpc>
            </a:pPr>
            <a: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 спортом в 2024 году </a:t>
            </a:r>
          </a:p>
        </p:txBody>
      </p:sp>
      <p:pic>
        <p:nvPicPr>
          <p:cNvPr id="3089" name="Ресурс 1.png" descr="Ресурс 1.png">
            <a:extLst>
              <a:ext uri="{FF2B5EF4-FFF2-40B4-BE49-F238E27FC236}">
                <a16:creationId xmlns:a16="http://schemas.microsoft.com/office/drawing/2014/main" id="{9BDF745B-9E46-2EA0-1074-89DB186C7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5" b="71396"/>
          <a:stretch>
            <a:fillRect/>
          </a:stretch>
        </p:blipFill>
        <p:spPr bwMode="auto">
          <a:xfrm>
            <a:off x="16057563" y="6626225"/>
            <a:ext cx="830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090" name="(ПОКАЗАТЕЛИ НАЦИОНАЛЬНОГО ПРОЕКТА  «ДЕМОГРАФИЯ»)">
            <a:extLst>
              <a:ext uri="{FF2B5EF4-FFF2-40B4-BE49-F238E27FC236}">
                <a16:creationId xmlns:a16="http://schemas.microsoft.com/office/drawing/2014/main" id="{F1BE4004-F362-34B4-A345-BC1121DBC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5087938"/>
            <a:ext cx="785653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20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(ПОКАЗАТЕЛЬ НАЦИОНАЛЬНОГО ПРОЕКТА  «ДЕМОГРАФИЯ»)</a:t>
            </a:r>
          </a:p>
        </p:txBody>
      </p:sp>
      <p:sp>
        <p:nvSpPr>
          <p:cNvPr id="3091" name="Прямоугольник">
            <a:extLst>
              <a:ext uri="{FF2B5EF4-FFF2-40B4-BE49-F238E27FC236}">
                <a16:creationId xmlns:a16="http://schemas.microsoft.com/office/drawing/2014/main" id="{DE88BA00-8FD5-966F-151A-541430430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3092" name="Ресурс 2.png" descr="Ресурс 2.png">
            <a:extLst>
              <a:ext uri="{FF2B5EF4-FFF2-40B4-BE49-F238E27FC236}">
                <a16:creationId xmlns:a16="http://schemas.microsoft.com/office/drawing/2014/main" id="{8CEDF4BE-07F5-66A7-9D91-6EB45EF95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093" name="Изображение 6" descr="Изображение 6">
            <a:extLst>
              <a:ext uri="{FF2B5EF4-FFF2-40B4-BE49-F238E27FC236}">
                <a16:creationId xmlns:a16="http://schemas.microsoft.com/office/drawing/2014/main" id="{8C6221F0-F2C4-C5F5-D67A-19C8D8C2A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CF1066-19FC-E561-995E-A8017D6682BD}"/>
              </a:ext>
            </a:extLst>
          </p:cNvPr>
          <p:cNvSpPr txBox="1"/>
          <p:nvPr/>
        </p:nvSpPr>
        <p:spPr>
          <a:xfrm>
            <a:off x="5966140" y="6189924"/>
            <a:ext cx="2120419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0" i="1" u="sng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факт 20</a:t>
            </a:r>
            <a:r>
              <a:rPr lang="en-US" sz="2800" b="0" i="1" u="sng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22</a:t>
            </a:r>
            <a:endParaRPr lang="ru-RU" sz="2800" b="0" i="1" u="sng" kern="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i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53%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ДОЛЯ ГРАЖДАН В РАЗРЕЗЕ ВОЗРАСТНЫХ ГРУПП,…">
            <a:extLst>
              <a:ext uri="{FF2B5EF4-FFF2-40B4-BE49-F238E27FC236}">
                <a16:creationId xmlns:a16="http://schemas.microsoft.com/office/drawing/2014/main" id="{4D0E0A60-F438-8777-B19C-23945A870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1459865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ДОЛЯ ГРАЖДАН В РАЗРЕЗЕ ВОЗРАСТНЫХ ГРУПП, 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СИСТЕМАТИЧЕСКИ ЗАНИМАЮЩИХСЯ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ФИЗИЧЕСКОЙ КУЛЬТУРОЙ И СПОРТОМ</a:t>
            </a:r>
          </a:p>
        </p:txBody>
      </p:sp>
      <p:sp>
        <p:nvSpPr>
          <p:cNvPr id="4099" name="(ПОКАЗАТЕЛИ ФЕДЕРАЛЬНОГО ПРОЕКТА «СПОРТ – НОРМА ЖИЗНИ»)">
            <a:extLst>
              <a:ext uri="{FF2B5EF4-FFF2-40B4-BE49-F238E27FC236}">
                <a16:creationId xmlns:a16="http://schemas.microsoft.com/office/drawing/2014/main" id="{E148D579-F6E3-134B-4A95-E146A1079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3598863"/>
            <a:ext cx="1447006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20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(ПОКАЗАТЕЛИ ФЕДЕРАЛЬНОГО ПРОЕКТА «СПОРТ – НОРМА ЖИЗНИ»)</a:t>
            </a:r>
          </a:p>
        </p:txBody>
      </p:sp>
      <p:sp>
        <p:nvSpPr>
          <p:cNvPr id="4100" name="Прямоугольник">
            <a:extLst>
              <a:ext uri="{FF2B5EF4-FFF2-40B4-BE49-F238E27FC236}">
                <a16:creationId xmlns:a16="http://schemas.microsoft.com/office/drawing/2014/main" id="{FC134F41-F047-0C1E-7B16-7A1C7A889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7137400"/>
            <a:ext cx="1031875" cy="3630613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4101" name="Прямоугольник">
            <a:extLst>
              <a:ext uri="{FF2B5EF4-FFF2-40B4-BE49-F238E27FC236}">
                <a16:creationId xmlns:a16="http://schemas.microsoft.com/office/drawing/2014/main" id="{63FFF16C-C054-B3F9-ABD4-513034E09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9386888"/>
            <a:ext cx="1031875" cy="1381125"/>
          </a:xfrm>
          <a:prstGeom prst="rect">
            <a:avLst/>
          </a:prstGeom>
          <a:solidFill>
            <a:srgbClr val="D5D5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2" name="Прямоугольник">
            <a:extLst>
              <a:ext uri="{FF2B5EF4-FFF2-40B4-BE49-F238E27FC236}">
                <a16:creationId xmlns:a16="http://schemas.microsoft.com/office/drawing/2014/main" id="{BFBD0E65-5FE9-1590-B1E5-78FA87185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163" y="10196513"/>
            <a:ext cx="1031875" cy="571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3" name="Прямоугольник">
            <a:extLst>
              <a:ext uri="{FF2B5EF4-FFF2-40B4-BE49-F238E27FC236}">
                <a16:creationId xmlns:a16="http://schemas.microsoft.com/office/drawing/2014/main" id="{5F6FF1FA-6687-CBF2-254F-861C5FAFF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75" y="6407150"/>
            <a:ext cx="1031875" cy="4360863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4104" name="Прямоугольник">
            <a:extLst>
              <a:ext uri="{FF2B5EF4-FFF2-40B4-BE49-F238E27FC236}">
                <a16:creationId xmlns:a16="http://schemas.microsoft.com/office/drawing/2014/main" id="{0CDF9B4F-417A-26F9-3317-D6EA926DE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8951913"/>
            <a:ext cx="1033463" cy="1816100"/>
          </a:xfrm>
          <a:prstGeom prst="rect">
            <a:avLst/>
          </a:prstGeom>
          <a:solidFill>
            <a:srgbClr val="D5D5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5" name="Прямоугольник">
            <a:extLst>
              <a:ext uri="{FF2B5EF4-FFF2-40B4-BE49-F238E27FC236}">
                <a16:creationId xmlns:a16="http://schemas.microsoft.com/office/drawing/2014/main" id="{D4B36BC3-8BD7-2D67-E2A1-DB7E6790E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713" y="9818688"/>
            <a:ext cx="1031875" cy="9493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6" name="Прямоугольник">
            <a:extLst>
              <a:ext uri="{FF2B5EF4-FFF2-40B4-BE49-F238E27FC236}">
                <a16:creationId xmlns:a16="http://schemas.microsoft.com/office/drawing/2014/main" id="{E77C1690-E2DA-5EA1-804E-2EDE9D6FB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5925" y="5918200"/>
            <a:ext cx="1031875" cy="4849813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4107" name="Прямоугольник">
            <a:extLst>
              <a:ext uri="{FF2B5EF4-FFF2-40B4-BE49-F238E27FC236}">
                <a16:creationId xmlns:a16="http://schemas.microsoft.com/office/drawing/2014/main" id="{F6129350-7E52-DC69-B0DE-796449531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800" y="8588375"/>
            <a:ext cx="1031875" cy="2179638"/>
          </a:xfrm>
          <a:prstGeom prst="rect">
            <a:avLst/>
          </a:prstGeom>
          <a:solidFill>
            <a:srgbClr val="D5D5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8" name="Прямоугольник">
            <a:extLst>
              <a:ext uri="{FF2B5EF4-FFF2-40B4-BE49-F238E27FC236}">
                <a16:creationId xmlns:a16="http://schemas.microsoft.com/office/drawing/2014/main" id="{61878870-C2F0-B5A8-767B-61D2A9F0F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9675" y="9625013"/>
            <a:ext cx="1031875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09" name="Прямоугольник">
            <a:extLst>
              <a:ext uri="{FF2B5EF4-FFF2-40B4-BE49-F238E27FC236}">
                <a16:creationId xmlns:a16="http://schemas.microsoft.com/office/drawing/2014/main" id="{F99B0F04-EACC-7619-F17D-855BD3A37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2888" y="5346700"/>
            <a:ext cx="1031875" cy="5421313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4110" name="Прямоугольник">
            <a:extLst>
              <a:ext uri="{FF2B5EF4-FFF2-40B4-BE49-F238E27FC236}">
                <a16:creationId xmlns:a16="http://schemas.microsoft.com/office/drawing/2014/main" id="{4FF289A1-A341-F93E-54CD-28F46C617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4763" y="7137400"/>
            <a:ext cx="1031875" cy="3630613"/>
          </a:xfrm>
          <a:prstGeom prst="rect">
            <a:avLst/>
          </a:prstGeom>
          <a:solidFill>
            <a:srgbClr val="D5D5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11" name="Прямоугольник">
            <a:extLst>
              <a:ext uri="{FF2B5EF4-FFF2-40B4-BE49-F238E27FC236}">
                <a16:creationId xmlns:a16="http://schemas.microsoft.com/office/drawing/2014/main" id="{2C7E0A09-DC31-6DCD-CBC6-42EAFE1DC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6638" y="9237663"/>
            <a:ext cx="1033462" cy="15303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7300"/>
              </a:lnSpc>
            </a:pPr>
            <a:endParaRPr lang="ru-RU" altLang="ru-RU" b="0">
              <a:solidFill>
                <a:srgbClr val="FFFFFF"/>
              </a:solidFill>
              <a:latin typeface="Montserrat SemiBold" pitchFamily="2" charset="0"/>
              <a:ea typeface="Montserrat SemiBold" pitchFamily="2" charset="0"/>
              <a:cs typeface="Montserrat SemiBold" pitchFamily="2" charset="0"/>
              <a:sym typeface="Montserrat SemiBold" pitchFamily="2" charset="0"/>
            </a:endParaRPr>
          </a:p>
        </p:txBody>
      </p:sp>
      <p:sp>
        <p:nvSpPr>
          <p:cNvPr id="4112" name="2017">
            <a:extLst>
              <a:ext uri="{FF2B5EF4-FFF2-40B4-BE49-F238E27FC236}">
                <a16:creationId xmlns:a16="http://schemas.microsoft.com/office/drawing/2014/main" id="{8CA76CD6-C9D0-2B82-38AD-6C79F54B7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9858375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2019</a:t>
            </a:r>
          </a:p>
        </p:txBody>
      </p:sp>
      <p:sp>
        <p:nvSpPr>
          <p:cNvPr id="4113" name="2019">
            <a:extLst>
              <a:ext uri="{FF2B5EF4-FFF2-40B4-BE49-F238E27FC236}">
                <a16:creationId xmlns:a16="http://schemas.microsoft.com/office/drawing/2014/main" id="{0495C382-1655-72BA-DFF6-2E6B8BF0F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75" y="9858375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2021</a:t>
            </a:r>
          </a:p>
        </p:txBody>
      </p:sp>
      <p:sp>
        <p:nvSpPr>
          <p:cNvPr id="4114" name="2021">
            <a:extLst>
              <a:ext uri="{FF2B5EF4-FFF2-40B4-BE49-F238E27FC236}">
                <a16:creationId xmlns:a16="http://schemas.microsoft.com/office/drawing/2014/main" id="{D9F9DE23-A20F-F5CA-EC2D-3DAD0501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5925" y="9858375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2024</a:t>
            </a:r>
          </a:p>
        </p:txBody>
      </p:sp>
      <p:sp>
        <p:nvSpPr>
          <p:cNvPr id="4115" name="2024">
            <a:extLst>
              <a:ext uri="{FF2B5EF4-FFF2-40B4-BE49-F238E27FC236}">
                <a16:creationId xmlns:a16="http://schemas.microsoft.com/office/drawing/2014/main" id="{1E9658DD-3ABA-2669-EF60-8F6B245B1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2888" y="9858375"/>
            <a:ext cx="955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FFFFFF"/>
                </a:solidFill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2030</a:t>
            </a:r>
          </a:p>
        </p:txBody>
      </p:sp>
      <p:sp>
        <p:nvSpPr>
          <p:cNvPr id="4116" name="77,2">
            <a:extLst>
              <a:ext uri="{FF2B5EF4-FFF2-40B4-BE49-F238E27FC236}">
                <a16:creationId xmlns:a16="http://schemas.microsoft.com/office/drawing/2014/main" id="{D44FC3E1-62AE-8F2A-28F9-745633D07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13" y="7240588"/>
            <a:ext cx="849312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80,3</a:t>
            </a:r>
          </a:p>
        </p:txBody>
      </p:sp>
      <p:sp>
        <p:nvSpPr>
          <p:cNvPr id="4117" name="80,3">
            <a:extLst>
              <a:ext uri="{FF2B5EF4-FFF2-40B4-BE49-F238E27FC236}">
                <a16:creationId xmlns:a16="http://schemas.microsoft.com/office/drawing/2014/main" id="{A05CBF26-18A6-874D-13F1-0126D383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75" y="6510338"/>
            <a:ext cx="849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86,8</a:t>
            </a:r>
          </a:p>
        </p:txBody>
      </p:sp>
      <p:sp>
        <p:nvSpPr>
          <p:cNvPr id="4118" name="83,1">
            <a:extLst>
              <a:ext uri="{FF2B5EF4-FFF2-40B4-BE49-F238E27FC236}">
                <a16:creationId xmlns:a16="http://schemas.microsoft.com/office/drawing/2014/main" id="{0CC0A018-0C38-900B-4546-A7DF30EDB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5925" y="6022975"/>
            <a:ext cx="11699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86,9,1</a:t>
            </a:r>
          </a:p>
        </p:txBody>
      </p:sp>
      <p:sp>
        <p:nvSpPr>
          <p:cNvPr id="4119" name="86,0">
            <a:extLst>
              <a:ext uri="{FF2B5EF4-FFF2-40B4-BE49-F238E27FC236}">
                <a16:creationId xmlns:a16="http://schemas.microsoft.com/office/drawing/2014/main" id="{8341FE56-5817-34BB-4723-2A0908E31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2888" y="5451475"/>
            <a:ext cx="849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90,0</a:t>
            </a:r>
          </a:p>
        </p:txBody>
      </p:sp>
      <p:sp>
        <p:nvSpPr>
          <p:cNvPr id="4120" name="21,6">
            <a:extLst>
              <a:ext uri="{FF2B5EF4-FFF2-40B4-BE49-F238E27FC236}">
                <a16:creationId xmlns:a16="http://schemas.microsoft.com/office/drawing/2014/main" id="{E74BC222-7B09-D89F-20C1-B59147407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88" y="9491663"/>
            <a:ext cx="742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294</a:t>
            </a:r>
          </a:p>
        </p:txBody>
      </p:sp>
      <p:sp>
        <p:nvSpPr>
          <p:cNvPr id="4121" name="29,4">
            <a:extLst>
              <a:ext uri="{FF2B5EF4-FFF2-40B4-BE49-F238E27FC236}">
                <a16:creationId xmlns:a16="http://schemas.microsoft.com/office/drawing/2014/main" id="{1F39B484-8576-577F-9230-527F69AA0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0" y="9134475"/>
            <a:ext cx="8509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36,3</a:t>
            </a:r>
          </a:p>
        </p:txBody>
      </p:sp>
      <p:sp>
        <p:nvSpPr>
          <p:cNvPr id="4122" name="37,1">
            <a:extLst>
              <a:ext uri="{FF2B5EF4-FFF2-40B4-BE49-F238E27FC236}">
                <a16:creationId xmlns:a16="http://schemas.microsoft.com/office/drawing/2014/main" id="{4C8FEF0A-98A5-78D4-D813-203E7AE39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7800" y="8691563"/>
            <a:ext cx="849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52,0</a:t>
            </a:r>
          </a:p>
        </p:txBody>
      </p:sp>
      <p:sp>
        <p:nvSpPr>
          <p:cNvPr id="4123" name="52,0">
            <a:extLst>
              <a:ext uri="{FF2B5EF4-FFF2-40B4-BE49-F238E27FC236}">
                <a16:creationId xmlns:a16="http://schemas.microsoft.com/office/drawing/2014/main" id="{289CF97E-4CCB-0549-9586-43850B11E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4763" y="7240588"/>
            <a:ext cx="8493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70,0</a:t>
            </a:r>
          </a:p>
        </p:txBody>
      </p:sp>
      <p:sp>
        <p:nvSpPr>
          <p:cNvPr id="4124" name="5,8">
            <a:extLst>
              <a:ext uri="{FF2B5EF4-FFF2-40B4-BE49-F238E27FC236}">
                <a16:creationId xmlns:a16="http://schemas.microsoft.com/office/drawing/2014/main" id="{0B352E1E-6D29-CAD4-CE54-E77A9582F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163" y="10271125"/>
            <a:ext cx="84931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10,6</a:t>
            </a:r>
          </a:p>
        </p:txBody>
      </p:sp>
      <p:sp>
        <p:nvSpPr>
          <p:cNvPr id="4125" name="10,6">
            <a:extLst>
              <a:ext uri="{FF2B5EF4-FFF2-40B4-BE49-F238E27FC236}">
                <a16:creationId xmlns:a16="http://schemas.microsoft.com/office/drawing/2014/main" id="{745EF6DB-7A63-77C1-F1CD-5A4A7AAF0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063" y="10077450"/>
            <a:ext cx="849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17,2</a:t>
            </a:r>
          </a:p>
        </p:txBody>
      </p:sp>
      <p:sp>
        <p:nvSpPr>
          <p:cNvPr id="4126" name="15,0">
            <a:extLst>
              <a:ext uri="{FF2B5EF4-FFF2-40B4-BE49-F238E27FC236}">
                <a16:creationId xmlns:a16="http://schemas.microsoft.com/office/drawing/2014/main" id="{D31B052D-2DC7-0140-D353-FEDB6194B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9675" y="9702800"/>
            <a:ext cx="849313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22,0</a:t>
            </a:r>
          </a:p>
        </p:txBody>
      </p:sp>
      <p:sp>
        <p:nvSpPr>
          <p:cNvPr id="4127" name="22,0">
            <a:extLst>
              <a:ext uri="{FF2B5EF4-FFF2-40B4-BE49-F238E27FC236}">
                <a16:creationId xmlns:a16="http://schemas.microsoft.com/office/drawing/2014/main" id="{56DDF1B2-A3F4-5B54-6542-878D71586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4575" y="9342438"/>
            <a:ext cx="8493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ct val="50000"/>
              </a:lnSpc>
            </a:pPr>
            <a:r>
              <a:rPr lang="ru-RU" altLang="ru-RU" b="0">
                <a:latin typeface="Montserrat Medium" pitchFamily="2" charset="0"/>
                <a:ea typeface="Montserrat Medium" pitchFamily="2" charset="0"/>
                <a:cs typeface="Montserrat Medium" pitchFamily="2" charset="0"/>
                <a:sym typeface="Montserrat Medium" pitchFamily="2" charset="0"/>
              </a:rPr>
              <a:t>45,0</a:t>
            </a:r>
          </a:p>
        </p:txBody>
      </p:sp>
      <p:sp>
        <p:nvSpPr>
          <p:cNvPr id="4128" name="60%…">
            <a:extLst>
              <a:ext uri="{FF2B5EF4-FFF2-40B4-BE49-F238E27FC236}">
                <a16:creationId xmlns:a16="http://schemas.microsoft.com/office/drawing/2014/main" id="{8B75FEBC-4223-3CCA-7D66-0528CC1AE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45188" y="6380163"/>
            <a:ext cx="1985962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60% 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(+10%)</a:t>
            </a:r>
          </a:p>
        </p:txBody>
      </p:sp>
      <p:sp>
        <p:nvSpPr>
          <p:cNvPr id="4129" name="уровень обеспеченности граждан спортивными сооружениями исходя  из единовременной пропускной способности объектов спорта">
            <a:extLst>
              <a:ext uri="{FF2B5EF4-FFF2-40B4-BE49-F238E27FC236}">
                <a16:creationId xmlns:a16="http://schemas.microsoft.com/office/drawing/2014/main" id="{92B2D90C-8B45-7B7D-88FE-6F5DB975D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45188" y="8329613"/>
            <a:ext cx="4456112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3100"/>
              </a:lnSpc>
            </a:pPr>
            <a: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уровень обеспеченности граждан спортивными сооружениями исходя </a:t>
            </a:r>
            <a:b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sz="2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из единовременной пропускной способности объектов спорта  в 2024 году</a:t>
            </a:r>
          </a:p>
        </p:txBody>
      </p:sp>
      <p:pic>
        <p:nvPicPr>
          <p:cNvPr id="4130" name="Ресурс 2.png" descr="Ресурс 2.png">
            <a:extLst>
              <a:ext uri="{FF2B5EF4-FFF2-40B4-BE49-F238E27FC236}">
                <a16:creationId xmlns:a16="http://schemas.microsoft.com/office/drawing/2014/main" id="{E8233039-C37F-848D-8740-8F6C8A50F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22" t="2948" b="72166"/>
          <a:stretch>
            <a:fillRect/>
          </a:stretch>
        </p:blipFill>
        <p:spPr bwMode="auto">
          <a:xfrm>
            <a:off x="17630775" y="6438900"/>
            <a:ext cx="830263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131" name="Прямоугольник">
            <a:extLst>
              <a:ext uri="{FF2B5EF4-FFF2-40B4-BE49-F238E27FC236}">
                <a16:creationId xmlns:a16="http://schemas.microsoft.com/office/drawing/2014/main" id="{51F34921-5E96-10C8-75BF-07FEEB209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4132" name="Ресурс 2.png" descr="Ресурс 2.png">
            <a:extLst>
              <a:ext uri="{FF2B5EF4-FFF2-40B4-BE49-F238E27FC236}">
                <a16:creationId xmlns:a16="http://schemas.microsoft.com/office/drawing/2014/main" id="{CA2BC713-BD8A-7343-3CCD-AD000D884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133" name="Изображение 6" descr="Изображение 6">
            <a:extLst>
              <a:ext uri="{FF2B5EF4-FFF2-40B4-BE49-F238E27FC236}">
                <a16:creationId xmlns:a16="http://schemas.microsoft.com/office/drawing/2014/main" id="{589C3176-80E1-6181-C0F6-740F41D72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DADB18-049B-8BEE-EF50-E8E61C22DAA3}"/>
              </a:ext>
            </a:extLst>
          </p:cNvPr>
          <p:cNvSpPr txBox="1"/>
          <p:nvPr/>
        </p:nvSpPr>
        <p:spPr>
          <a:xfrm>
            <a:off x="5667836" y="5227478"/>
            <a:ext cx="3422290" cy="4626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0" i="1" u="sng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факт 2022</a:t>
            </a:r>
            <a:endParaRPr lang="ru-RU" sz="2800" b="0" u="sng" kern="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</a:t>
            </a:r>
            <a:r>
              <a:rPr lang="ru-RU" sz="3600" i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86,8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4000" kern="0" dirty="0">
              <a:solidFill>
                <a:srgbClr val="92D05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4000" kern="0" dirty="0">
              <a:solidFill>
                <a:srgbClr val="92D05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4000" kern="0" dirty="0">
              <a:solidFill>
                <a:srgbClr val="92D05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41,3</a:t>
            </a:r>
            <a:r>
              <a:rPr lang="ru-RU" sz="3600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4000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400" kern="0" dirty="0">
              <a:solidFill>
                <a:srgbClr val="92D05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   </a:t>
            </a:r>
            <a:r>
              <a:rPr lang="ru-RU" sz="3600" i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>17,6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E8E59-5289-DAC9-F768-126C5C36891F}"/>
              </a:ext>
            </a:extLst>
          </p:cNvPr>
          <p:cNvSpPr txBox="1"/>
          <p:nvPr/>
        </p:nvSpPr>
        <p:spPr>
          <a:xfrm>
            <a:off x="1752160" y="11232515"/>
            <a:ext cx="1931067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Wingdings"/>
              </a:rPr>
              <a:t></a:t>
            </a:r>
            <a:r>
              <a:rPr lang="ru-RU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Wingdings"/>
              </a:rPr>
              <a:t> </a:t>
            </a:r>
            <a:r>
              <a:rPr lang="ru-RU" sz="2400" b="0" kern="0" dirty="0">
                <a:solidFill>
                  <a:srgbClr val="92D050"/>
                </a:solidFill>
                <a:latin typeface="Helvetica Neue"/>
                <a:ea typeface="Helvetica Neue"/>
                <a:cs typeface="Helvetica Neue"/>
                <a:sym typeface="Wingdings"/>
              </a:rPr>
              <a:t>дети и молодежь, 3-29 лет     </a:t>
            </a:r>
            <a:r>
              <a:rPr lang="ru-RU" sz="3600" kern="0" dirty="0">
                <a:solidFill>
                  <a:schemeClr val="bg1">
                    <a:lumMod val="65000"/>
                  </a:schemeClr>
                </a:solidFill>
                <a:latin typeface="Helvetica Neue"/>
                <a:ea typeface="Helvetica Neue"/>
                <a:cs typeface="Helvetica Neue"/>
                <a:sym typeface="Wingdings"/>
              </a:rPr>
              <a:t></a:t>
            </a:r>
            <a:r>
              <a:rPr lang="ru-RU" kern="0" dirty="0">
                <a:solidFill>
                  <a:schemeClr val="bg1">
                    <a:lumMod val="65000"/>
                  </a:schemeClr>
                </a:solidFill>
                <a:latin typeface="Helvetica Neue"/>
                <a:ea typeface="Helvetica Neue"/>
                <a:cs typeface="Helvetica Neue"/>
                <a:sym typeface="Wingdings"/>
              </a:rPr>
              <a:t> </a:t>
            </a:r>
            <a:r>
              <a:rPr lang="ru-RU" sz="2400" b="0" kern="0" dirty="0">
                <a:solidFill>
                  <a:schemeClr val="bg1">
                    <a:lumMod val="65000"/>
                  </a:schemeClr>
                </a:solidFill>
                <a:latin typeface="Helvetica Neue"/>
                <a:ea typeface="Helvetica Neue"/>
                <a:cs typeface="Helvetica Neue"/>
                <a:sym typeface="Wingdings"/>
              </a:rPr>
              <a:t>средний возраст, 30-54(59) лет     </a:t>
            </a:r>
            <a:r>
              <a:rPr lang="ru-RU" sz="3600" kern="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Wingdings"/>
              </a:rPr>
              <a:t></a:t>
            </a:r>
            <a:r>
              <a:rPr lang="ru-RU" kern="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Wingdings"/>
              </a:rPr>
              <a:t> </a:t>
            </a:r>
            <a:r>
              <a:rPr lang="ru-RU" sz="2400" b="0" kern="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Wingdings"/>
              </a:rPr>
              <a:t>старший возраст, 55(60)-79 лет </a:t>
            </a:r>
            <a:endParaRPr lang="ru-RU" sz="2400" b="0" kern="0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 descr="Рисунок 2">
            <a:extLst>
              <a:ext uri="{FF2B5EF4-FFF2-40B4-BE49-F238E27FC236}">
                <a16:creationId xmlns:a16="http://schemas.microsoft.com/office/drawing/2014/main" id="{44240BB7-270A-3EAC-6E4C-8F215072D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24384000" cy="1209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123" name="Изображение" descr="Изображение">
            <a:extLst>
              <a:ext uri="{FF2B5EF4-FFF2-40B4-BE49-F238E27FC236}">
                <a16:creationId xmlns:a16="http://schemas.microsoft.com/office/drawing/2014/main" id="{A3D8F1D7-E81A-057B-F0A5-A5FAAFB36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-20694650"/>
            <a:ext cx="25330150" cy="151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124" name="2000">
            <a:extLst>
              <a:ext uri="{FF2B5EF4-FFF2-40B4-BE49-F238E27FC236}">
                <a16:creationId xmlns:a16="http://schemas.microsoft.com/office/drawing/2014/main" id="{2FE4F03B-DA59-0D7F-4E99-15282F056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3163" y="2749550"/>
            <a:ext cx="79533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более </a:t>
            </a: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2000</a:t>
            </a:r>
          </a:p>
        </p:txBody>
      </p:sp>
      <p:sp>
        <p:nvSpPr>
          <p:cNvPr id="5125" name="РАЗВИТИЕ…">
            <a:extLst>
              <a:ext uri="{FF2B5EF4-FFF2-40B4-BE49-F238E27FC236}">
                <a16:creationId xmlns:a16="http://schemas.microsoft.com/office/drawing/2014/main" id="{42B0B254-B6EB-67E6-553B-95064B0E6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574675"/>
            <a:ext cx="131064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0400"/>
              </a:lnSpc>
            </a:pPr>
            <a:r>
              <a:rPr lang="ru-RU" altLang="ru-RU" sz="4500" b="0">
                <a:solidFill>
                  <a:srgbClr val="FFFFFF"/>
                </a:solidFill>
                <a:latin typeface="Montserrat Regular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РАЗВИТИЕ СПОРТИВНОЙ ИНФРАСТРУКТУРЫ</a:t>
            </a:r>
          </a:p>
          <a:p>
            <a:pPr algn="l" eaLnBrk="1"/>
            <a: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в том числе в рамках реализации ФЦП «Развитие физической культуры и спорта </a:t>
            </a:r>
            <a:b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</a:br>
            <a: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в Российской Федерации на 2016-2020 годы»</a:t>
            </a:r>
          </a:p>
        </p:txBody>
      </p:sp>
      <p:sp>
        <p:nvSpPr>
          <p:cNvPr id="5126" name="240">
            <a:extLst>
              <a:ext uri="{FF2B5EF4-FFF2-40B4-BE49-F238E27FC236}">
                <a16:creationId xmlns:a16="http://schemas.microsoft.com/office/drawing/2014/main" id="{2A797718-1F56-5024-3E4F-97F16A9CC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2749550"/>
            <a:ext cx="85058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более </a:t>
            </a: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500</a:t>
            </a:r>
          </a:p>
        </p:txBody>
      </p:sp>
      <p:sp>
        <p:nvSpPr>
          <p:cNvPr id="5127" name="объектов капитального строительства…">
            <a:extLst>
              <a:ext uri="{FF2B5EF4-FFF2-40B4-BE49-F238E27FC236}">
                <a16:creationId xmlns:a16="http://schemas.microsoft.com/office/drawing/2014/main" id="{8BF298DD-67BB-923A-744B-EE880F8F1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4779963"/>
            <a:ext cx="1057275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объектов капитального строительства</a:t>
            </a:r>
          </a:p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(физкультурно-оздоровительные комплексы,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футбольные манежи, крытые катки,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региональные центры по хоккею)</a:t>
            </a:r>
          </a:p>
        </p:txBody>
      </p:sp>
      <p:sp>
        <p:nvSpPr>
          <p:cNvPr id="5128" name="малых спортивных площадок  на базе центров тестирования…">
            <a:extLst>
              <a:ext uri="{FF2B5EF4-FFF2-40B4-BE49-F238E27FC236}">
                <a16:creationId xmlns:a16="http://schemas.microsoft.com/office/drawing/2014/main" id="{95886F9A-497F-258A-FDAD-91A7A06E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3163" y="4548188"/>
            <a:ext cx="11780837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плоскостных спортивных сооружений, в том числе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спортивных площадок ВФСК «Готов к труду и обороне», физкультурно-оздоровительных комплексов открытого типа, футбольных полей, площадок в сельских территориях,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площадок в Республике Крым и г. Севастополе</a:t>
            </a:r>
          </a:p>
        </p:txBody>
      </p:sp>
      <p:sp>
        <p:nvSpPr>
          <p:cNvPr id="5129" name="Прямоугольник">
            <a:extLst>
              <a:ext uri="{FF2B5EF4-FFF2-40B4-BE49-F238E27FC236}">
                <a16:creationId xmlns:a16="http://schemas.microsoft.com/office/drawing/2014/main" id="{A0EB20DB-3DA0-6806-E32B-360CD12F2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5130" name="Ресурс 2.png" descr="Ресурс 2.png">
            <a:extLst>
              <a:ext uri="{FF2B5EF4-FFF2-40B4-BE49-F238E27FC236}">
                <a16:creationId xmlns:a16="http://schemas.microsoft.com/office/drawing/2014/main" id="{ACFA5D9A-A4F4-C780-A0BD-91533815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131" name="Изображение 6" descr="Изображение 6">
            <a:extLst>
              <a:ext uri="{FF2B5EF4-FFF2-40B4-BE49-F238E27FC236}">
                <a16:creationId xmlns:a16="http://schemas.microsoft.com/office/drawing/2014/main" id="{8157397A-7D10-FD1F-E129-58F963CFC4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132" name="Прямоугольник 26">
            <a:extLst>
              <a:ext uri="{FF2B5EF4-FFF2-40B4-BE49-F238E27FC236}">
                <a16:creationId xmlns:a16="http://schemas.microsoft.com/office/drawing/2014/main" id="{630CAC56-5058-4C4C-38FB-8D0D9C62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8239125"/>
            <a:ext cx="94170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ЗА ПЕРИОД 2019 – 2022 года ВВЕДЕНО В ЭКСПЛУАТАЦИЮ </a:t>
            </a:r>
            <a:r>
              <a:rPr lang="ru-RU" altLang="ru-RU" b="0" dirty="0">
                <a:solidFill>
                  <a:srgbClr val="FF0000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386</a:t>
            </a:r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 ОБЪЕКТОВ</a:t>
            </a:r>
          </a:p>
        </p:txBody>
      </p:sp>
      <p:sp>
        <p:nvSpPr>
          <p:cNvPr id="5133" name="Прямоугольник 1">
            <a:extLst>
              <a:ext uri="{FF2B5EF4-FFF2-40B4-BE49-F238E27FC236}">
                <a16:creationId xmlns:a16="http://schemas.microsoft.com/office/drawing/2014/main" id="{99EF373F-7FBD-5502-949D-98F2AF50A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0" y="8053388"/>
            <a:ext cx="10850563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Установлено более </a:t>
            </a:r>
            <a:r>
              <a:rPr lang="ru-RU" altLang="ru-RU" b="0">
                <a:solidFill>
                  <a:srgbClr val="FF0000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1 686 </a:t>
            </a: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спортивных площадок на базе центров тестирования Всероссийского физкультурно-спортивного комплекса «Готов к труду и обороне», футбольных полей, физкультурно-оздоровительных комплексов открытого типа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k-taymeru.jpg" descr="k-taymeru.jpg">
            <a:extLst>
              <a:ext uri="{FF2B5EF4-FFF2-40B4-BE49-F238E27FC236}">
                <a16:creationId xmlns:a16="http://schemas.microsoft.com/office/drawing/2014/main" id="{B300BF2E-6751-3DFB-0F6A-5435CF12E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1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12" name="Прямоугольник">
            <a:extLst>
              <a:ext uri="{FF2B5EF4-FFF2-40B4-BE49-F238E27FC236}">
                <a16:creationId xmlns:a16="http://schemas.microsoft.com/office/drawing/2014/main" id="{48725804-9409-C22B-A6D4-077D05B4D232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148" name="ФИЗКУЛЬТУРНЫЕ…">
            <a:extLst>
              <a:ext uri="{FF2B5EF4-FFF2-40B4-BE49-F238E27FC236}">
                <a16:creationId xmlns:a16="http://schemas.microsoft.com/office/drawing/2014/main" id="{53F56161-9781-4D8D-9190-EFBBE547F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51816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ФИЗКУЛЬТУРНЫЕ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МЕРОПРИЯТИЯ</a:t>
            </a:r>
          </a:p>
        </p:txBody>
      </p:sp>
      <p:sp>
        <p:nvSpPr>
          <p:cNvPr id="6149" name="250">
            <a:extLst>
              <a:ext uri="{FF2B5EF4-FFF2-40B4-BE49-F238E27FC236}">
                <a16:creationId xmlns:a16="http://schemas.microsoft.com/office/drawing/2014/main" id="{20AE4B04-788B-6364-B749-136DA30D6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3036888"/>
            <a:ext cx="85058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A9E23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362</a:t>
            </a:r>
          </a:p>
        </p:txBody>
      </p:sp>
      <p:sp>
        <p:nvSpPr>
          <p:cNvPr id="6150" name="физкультурных мероприятий  для всех категорий и групп населения  проводятся ежегодно на федеральном уровне,включая :">
            <a:extLst>
              <a:ext uri="{FF2B5EF4-FFF2-40B4-BE49-F238E27FC236}">
                <a16:creationId xmlns:a16="http://schemas.microsoft.com/office/drawing/2014/main" id="{241B38AE-DE9E-C7E2-E41B-776FF2BAC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5038725"/>
            <a:ext cx="7856538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физкультурных мероприятия </a:t>
            </a:r>
            <a:b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для всех категорий и групп населения </a:t>
            </a:r>
            <a:b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проводятся ежегодно на федеральном уровне, включая:</a:t>
            </a:r>
          </a:p>
        </p:txBody>
      </p:sp>
      <p:sp>
        <p:nvSpPr>
          <p:cNvPr id="6151" name="20">
            <a:extLst>
              <a:ext uri="{FF2B5EF4-FFF2-40B4-BE49-F238E27FC236}">
                <a16:creationId xmlns:a16="http://schemas.microsoft.com/office/drawing/2014/main" id="{470FD998-D1EA-709A-ABC0-E4D47AD8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5850" y="8491538"/>
            <a:ext cx="85058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 </a:t>
            </a: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20</a:t>
            </a:r>
          </a:p>
        </p:txBody>
      </p:sp>
      <p:sp>
        <p:nvSpPr>
          <p:cNvPr id="6152" name="мероприятий…">
            <a:extLst>
              <a:ext uri="{FF2B5EF4-FFF2-40B4-BE49-F238E27FC236}">
                <a16:creationId xmlns:a16="http://schemas.microsoft.com/office/drawing/2014/main" id="{A776B3B6-F177-BFEE-310D-D2DC45A1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7738" y="8985250"/>
            <a:ext cx="105727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мероприятий </a:t>
            </a:r>
          </a:p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среди инвалидов </a:t>
            </a:r>
          </a:p>
        </p:txBody>
      </p:sp>
      <p:sp>
        <p:nvSpPr>
          <p:cNvPr id="6153" name="130">
            <a:extLst>
              <a:ext uri="{FF2B5EF4-FFF2-40B4-BE49-F238E27FC236}">
                <a16:creationId xmlns:a16="http://schemas.microsoft.com/office/drawing/2014/main" id="{71A811B8-F1AF-68FC-9D3F-FB2787407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0" y="3105150"/>
            <a:ext cx="85058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210</a:t>
            </a:r>
          </a:p>
        </p:txBody>
      </p:sp>
      <p:sp>
        <p:nvSpPr>
          <p:cNvPr id="6154" name="мероприятий для детей…">
            <a:extLst>
              <a:ext uri="{FF2B5EF4-FFF2-40B4-BE49-F238E27FC236}">
                <a16:creationId xmlns:a16="http://schemas.microsoft.com/office/drawing/2014/main" id="{FBB922C3-2271-EFBA-D99C-5A8A9012D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7738" y="3789363"/>
            <a:ext cx="105727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мероприятий для детей </a:t>
            </a:r>
          </a:p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 молодежи</a:t>
            </a:r>
            <a:r>
              <a:rPr lang="ru-RU" altLang="ru-RU" sz="12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 </a:t>
            </a:r>
          </a:p>
        </p:txBody>
      </p:sp>
      <p:sp>
        <p:nvSpPr>
          <p:cNvPr id="6155" name="100">
            <a:extLst>
              <a:ext uri="{FF2B5EF4-FFF2-40B4-BE49-F238E27FC236}">
                <a16:creationId xmlns:a16="http://schemas.microsoft.com/office/drawing/2014/main" id="{E8ACB112-07E1-9905-54A3-05E7279F6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0" y="5799138"/>
            <a:ext cx="354171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132</a:t>
            </a:r>
          </a:p>
        </p:txBody>
      </p:sp>
      <p:sp>
        <p:nvSpPr>
          <p:cNvPr id="6156" name="мероприятий среди лиц средней…">
            <a:extLst>
              <a:ext uri="{FF2B5EF4-FFF2-40B4-BE49-F238E27FC236}">
                <a16:creationId xmlns:a16="http://schemas.microsoft.com/office/drawing/2014/main" id="{0343C7B2-7778-9FE7-4B46-BD0BED278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7738" y="6473825"/>
            <a:ext cx="80899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мероприятий среди лиц средней </a:t>
            </a:r>
          </a:p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 старшей возрастных групп </a:t>
            </a:r>
          </a:p>
        </p:txBody>
      </p:sp>
      <p:pic>
        <p:nvPicPr>
          <p:cNvPr id="6157" name="Ресурс 1.png" descr="Ресурс 1.png">
            <a:extLst>
              <a:ext uri="{FF2B5EF4-FFF2-40B4-BE49-F238E27FC236}">
                <a16:creationId xmlns:a16="http://schemas.microsoft.com/office/drawing/2014/main" id="{39D93C07-6FF5-31A3-7F15-C876DDF1C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5" b="71396"/>
          <a:stretch>
            <a:fillRect/>
          </a:stretch>
        </p:blipFill>
        <p:spPr bwMode="auto">
          <a:xfrm>
            <a:off x="2030413" y="3705225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158" name="Прямоугольник">
            <a:extLst>
              <a:ext uri="{FF2B5EF4-FFF2-40B4-BE49-F238E27FC236}">
                <a16:creationId xmlns:a16="http://schemas.microsoft.com/office/drawing/2014/main" id="{CEADF038-61D6-BF62-D974-DEA245249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6159" name="Ресурс 2.png" descr="Ресурс 2.png">
            <a:extLst>
              <a:ext uri="{FF2B5EF4-FFF2-40B4-BE49-F238E27FC236}">
                <a16:creationId xmlns:a16="http://schemas.microsoft.com/office/drawing/2014/main" id="{09016E6B-FB26-1382-1E28-385537241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160" name="Изображение 6" descr="Изображение 6">
            <a:extLst>
              <a:ext uri="{FF2B5EF4-FFF2-40B4-BE49-F238E27FC236}">
                <a16:creationId xmlns:a16="http://schemas.microsoft.com/office/drawing/2014/main" id="{8A2A7960-9C78-ACAB-68EB-D6F97E73B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kak-sdelat-sistemu-vyyavleniya-i-soprovozhdeniya-sportivnyh-talantov-luchshe.jpg" descr="kak-sdelat-sistemu-vyyavleniya-i-soprovozhdeniya-sportivnyh-talantov-luchshe.jpg">
            <a:extLst>
              <a:ext uri="{FF2B5EF4-FFF2-40B4-BE49-F238E27FC236}">
                <a16:creationId xmlns:a16="http://schemas.microsoft.com/office/drawing/2014/main" id="{79F0E6C8-0B28-45F3-D948-D091BC80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5" b="7755"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8" name="Прямоугольник">
            <a:extLst>
              <a:ext uri="{FF2B5EF4-FFF2-40B4-BE49-F238E27FC236}">
                <a16:creationId xmlns:a16="http://schemas.microsoft.com/office/drawing/2014/main" id="{5EC1BC24-437F-A194-FECA-B1E21345A568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172" name="ПОДГОТОВКА…">
            <a:extLst>
              <a:ext uri="{FF2B5EF4-FFF2-40B4-BE49-F238E27FC236}">
                <a16:creationId xmlns:a16="http://schemas.microsoft.com/office/drawing/2014/main" id="{39BFF894-305B-00FA-FB78-B735F8926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7364412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ПОДГОТОВКА 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СПОРТИВНОГО РЕЗЕРВА</a:t>
            </a:r>
          </a:p>
        </p:txBody>
      </p:sp>
      <p:sp>
        <p:nvSpPr>
          <p:cNvPr id="7173" name="Современным спортивным оборудованием и инвентарем оснащены:">
            <a:extLst>
              <a:ext uri="{FF2B5EF4-FFF2-40B4-BE49-F238E27FC236}">
                <a16:creationId xmlns:a16="http://schemas.microsoft.com/office/drawing/2014/main" id="{6C36F214-41B5-2F9F-E40D-954AD4F42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550" y="3560763"/>
            <a:ext cx="892175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Современным спортивным оборудованием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 инвентарем оснащены:</a:t>
            </a:r>
          </a:p>
        </p:txBody>
      </p:sp>
      <p:sp>
        <p:nvSpPr>
          <p:cNvPr id="7174" name="400">
            <a:extLst>
              <a:ext uri="{FF2B5EF4-FFF2-40B4-BE49-F238E27FC236}">
                <a16:creationId xmlns:a16="http://schemas.microsoft.com/office/drawing/2014/main" id="{E3A6E361-BEAA-9AEA-33A1-EC844371E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550" y="4575175"/>
            <a:ext cx="6827838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более </a:t>
            </a: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1000</a:t>
            </a:r>
          </a:p>
        </p:txBody>
      </p:sp>
      <p:sp>
        <p:nvSpPr>
          <p:cNvPr id="7175" name="220">
            <a:extLst>
              <a:ext uri="{FF2B5EF4-FFF2-40B4-BE49-F238E27FC236}">
                <a16:creationId xmlns:a16="http://schemas.microsoft.com/office/drawing/2014/main" id="{AFFFDF48-2DD6-35FB-F5B1-28D1DD098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2513" y="5691188"/>
            <a:ext cx="504983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600</a:t>
            </a:r>
          </a:p>
        </p:txBody>
      </p:sp>
      <p:sp>
        <p:nvSpPr>
          <p:cNvPr id="7176" name="100%">
            <a:extLst>
              <a:ext uri="{FF2B5EF4-FFF2-40B4-BE49-F238E27FC236}">
                <a16:creationId xmlns:a16="http://schemas.microsoft.com/office/drawing/2014/main" id="{23990A9A-F8C5-8C05-BB96-733B06974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3338" y="5591175"/>
            <a:ext cx="629443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1682 </a:t>
            </a: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чел.</a:t>
            </a:r>
            <a:endParaRPr lang="ru-RU" altLang="ru-RU" sz="7200">
              <a:solidFill>
                <a:srgbClr val="92D050"/>
              </a:solidFill>
              <a:latin typeface="Montserrat Bold" pitchFamily="2" charset="0"/>
              <a:ea typeface="Montserrat Bold" pitchFamily="2" charset="0"/>
              <a:cs typeface="Montserrat Bold" pitchFamily="2" charset="0"/>
              <a:sym typeface="Montserrat Bold" pitchFamily="2" charset="0"/>
            </a:endParaRPr>
          </a:p>
        </p:txBody>
      </p:sp>
      <p:sp>
        <p:nvSpPr>
          <p:cNvPr id="7177" name="спортивных школ олимпийского…">
            <a:extLst>
              <a:ext uri="{FF2B5EF4-FFF2-40B4-BE49-F238E27FC236}">
                <a16:creationId xmlns:a16="http://schemas.microsoft.com/office/drawing/2014/main" id="{7030346D-3044-25FB-1B21-1B265A06C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6445250"/>
            <a:ext cx="7994650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организаций системы подготовки спортивного резерва</a:t>
            </a:r>
          </a:p>
          <a:p>
            <a:pPr algn="l" eaLnBrk="1"/>
            <a:endParaRPr lang="ru-RU" altLang="ru-RU" b="0">
              <a:solidFill>
                <a:srgbClr val="FFFFFF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  <a:p>
            <a:pPr algn="l" eaLnBrk="1"/>
            <a: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в том числе в рамках реализации </a:t>
            </a:r>
            <a:b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ФЦП  «Развитие физической культуры и спорта </a:t>
            </a:r>
            <a:b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sz="2400" b="0" i="1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в Российской Федерации на 2016-2020 годы»</a:t>
            </a:r>
          </a:p>
          <a:p>
            <a:pPr algn="l" eaLnBrk="1"/>
            <a:endParaRPr lang="ru-RU" altLang="ru-RU" b="0">
              <a:solidFill>
                <a:srgbClr val="FFFFFF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7178" name="спортивных соревнований проводятся ежегодно, возобновлено проведение межрегионального этапа всероссийской спартакиады">
            <a:extLst>
              <a:ext uri="{FF2B5EF4-FFF2-40B4-BE49-F238E27FC236}">
                <a16:creationId xmlns:a16="http://schemas.microsoft.com/office/drawing/2014/main" id="{FDDDC1CE-6BDF-AAF7-8838-BA9407E30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2513" y="8008938"/>
            <a:ext cx="578326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спортивных соревнований проводятся ежегодно</a:t>
            </a:r>
            <a:endParaRPr lang="ru-RU" altLang="ru-RU" sz="1200" b="0">
              <a:solidFill>
                <a:srgbClr val="FFFFFF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sp>
        <p:nvSpPr>
          <p:cNvPr id="7179" name="организаций спортивной подготовки…">
            <a:extLst>
              <a:ext uri="{FF2B5EF4-FFF2-40B4-BE49-F238E27FC236}">
                <a16:creationId xmlns:a16="http://schemas.microsoft.com/office/drawing/2014/main" id="{A4716C25-B92C-199E-9061-D5B709A5E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5588" y="7972425"/>
            <a:ext cx="5368925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ежегодно участвуют в подготовке спортивного резерва для спортивных сборных команд Российской Федерации</a:t>
            </a:r>
          </a:p>
        </p:txBody>
      </p:sp>
      <p:sp>
        <p:nvSpPr>
          <p:cNvPr id="7180" name="Прямоугольник">
            <a:extLst>
              <a:ext uri="{FF2B5EF4-FFF2-40B4-BE49-F238E27FC236}">
                <a16:creationId xmlns:a16="http://schemas.microsoft.com/office/drawing/2014/main" id="{4CCEF5C3-8E55-97B3-2A88-B3407639F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7181" name="Ресурс 2.png" descr="Ресурс 2.png">
            <a:extLst>
              <a:ext uri="{FF2B5EF4-FFF2-40B4-BE49-F238E27FC236}">
                <a16:creationId xmlns:a16="http://schemas.microsoft.com/office/drawing/2014/main" id="{ABD9149D-BF75-6450-72C4-40BD96AD2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7182" name="Изображение 6" descr="Изображение 6">
            <a:extLst>
              <a:ext uri="{FF2B5EF4-FFF2-40B4-BE49-F238E27FC236}">
                <a16:creationId xmlns:a16="http://schemas.microsoft.com/office/drawing/2014/main" id="{3F9358C2-4D3F-B6A4-9EEB-91D39212B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183" name="Прямоугольник 26">
            <a:extLst>
              <a:ext uri="{FF2B5EF4-FFF2-40B4-BE49-F238E27FC236}">
                <a16:creationId xmlns:a16="http://schemas.microsoft.com/office/drawing/2014/main" id="{9702EA42-CF3F-E5A1-194F-513537A83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9875838"/>
            <a:ext cx="94170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ЗА ПЕРИОД 2019 – 2022 годы в </a:t>
            </a:r>
            <a:r>
              <a:rPr lang="ru-RU" altLang="ru-RU" b="0" dirty="0">
                <a:solidFill>
                  <a:srgbClr val="FF0000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419</a:t>
            </a:r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  организаций поставлено новое спортивное оборудование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Снимок экрана 2019-07-30 в 14.55.51.png" descr="Снимок экрана 2019-07-30 в 14.55.51.png">
            <a:extLst>
              <a:ext uri="{FF2B5EF4-FFF2-40B4-BE49-F238E27FC236}">
                <a16:creationId xmlns:a16="http://schemas.microsoft.com/office/drawing/2014/main" id="{4B232F06-749E-6A67-B926-AA80AA622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7"/>
          <a:stretch>
            <a:fillRect/>
          </a:stretch>
        </p:blipFill>
        <p:spPr bwMode="auto">
          <a:xfrm>
            <a:off x="0" y="0"/>
            <a:ext cx="27871738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44" name="Прямоугольник">
            <a:extLst>
              <a:ext uri="{FF2B5EF4-FFF2-40B4-BE49-F238E27FC236}">
                <a16:creationId xmlns:a16="http://schemas.microsoft.com/office/drawing/2014/main" id="{2FE1EE41-105E-8E1F-A0A9-D5F80073D47E}"/>
              </a:ext>
            </a:extLst>
          </p:cNvPr>
          <p:cNvSpPr/>
          <p:nvPr/>
        </p:nvSpPr>
        <p:spPr>
          <a:xfrm>
            <a:off x="0" y="0"/>
            <a:ext cx="24384000" cy="12334875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196" name="КАДРОВОЕ ОБЕСПЕЧЕНИЕ">
            <a:extLst>
              <a:ext uri="{FF2B5EF4-FFF2-40B4-BE49-F238E27FC236}">
                <a16:creationId xmlns:a16="http://schemas.microsoft.com/office/drawing/2014/main" id="{D9221A19-26B5-F098-056A-56E4FE9D8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84804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0400"/>
              </a:lnSpc>
            </a:pPr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КАДРОВОЕ ОБЕСПЕЧЕНИЕ</a:t>
            </a:r>
          </a:p>
        </p:txBody>
      </p:sp>
      <p:sp>
        <p:nvSpPr>
          <p:cNvPr id="8197" name="Обучены по новым программам:">
            <a:extLst>
              <a:ext uri="{FF2B5EF4-FFF2-40B4-BE49-F238E27FC236}">
                <a16:creationId xmlns:a16="http://schemas.microsoft.com/office/drawing/2014/main" id="{BDC11991-D297-89B5-D7EC-D1A00281E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2822575"/>
            <a:ext cx="16005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Обучены:</a:t>
            </a:r>
          </a:p>
        </p:txBody>
      </p:sp>
      <p:sp>
        <p:nvSpPr>
          <p:cNvPr id="8198" name="28 000">
            <a:extLst>
              <a:ext uri="{FF2B5EF4-FFF2-40B4-BE49-F238E27FC236}">
                <a16:creationId xmlns:a16="http://schemas.microsoft.com/office/drawing/2014/main" id="{1ED72F1F-3BF2-46B8-5E13-1D7B361A5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3906838"/>
            <a:ext cx="8294687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22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88,8 </a:t>
            </a: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тыс. </a:t>
            </a:r>
          </a:p>
        </p:txBody>
      </p:sp>
      <p:sp>
        <p:nvSpPr>
          <p:cNvPr id="8199" name="инструкторов по спорту…">
            <a:extLst>
              <a:ext uri="{FF2B5EF4-FFF2-40B4-BE49-F238E27FC236}">
                <a16:creationId xmlns:a16="http://schemas.microsoft.com/office/drawing/2014/main" id="{53CEC391-59E7-9AD7-6396-52EF47EE4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5511800"/>
            <a:ext cx="9132887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инструкторов по спорту с присвоением квалификации специалиста центра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тестирования ВФСК «Готов к труду и обороне»</a:t>
            </a:r>
          </a:p>
        </p:txBody>
      </p:sp>
      <p:sp>
        <p:nvSpPr>
          <p:cNvPr id="8200" name="11 000">
            <a:extLst>
              <a:ext uri="{FF2B5EF4-FFF2-40B4-BE49-F238E27FC236}">
                <a16:creationId xmlns:a16="http://schemas.microsoft.com/office/drawing/2014/main" id="{57B6BCD1-BC44-DD68-0F30-D5279FFD9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0213" y="2700338"/>
            <a:ext cx="850582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78,3</a:t>
            </a:r>
            <a:r>
              <a:rPr lang="ru-RU" altLang="ru-RU" sz="100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 </a:t>
            </a: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тыс.</a:t>
            </a:r>
            <a:endParaRPr lang="ru-RU" altLang="ru-RU" sz="4000" b="0">
              <a:solidFill>
                <a:srgbClr val="FFFFFF"/>
              </a:solidFill>
              <a:latin typeface="Montserrat Bold" pitchFamily="2" charset="0"/>
              <a:ea typeface="Montserrat Bold" pitchFamily="2" charset="0"/>
              <a:cs typeface="Montserrat Bold" pitchFamily="2" charset="0"/>
              <a:sym typeface="Montserrat Bold" pitchFamily="2" charset="0"/>
            </a:endParaRPr>
          </a:p>
        </p:txBody>
      </p:sp>
      <p:sp>
        <p:nvSpPr>
          <p:cNvPr id="8201" name="тренеров прошли…">
            <a:extLst>
              <a:ext uri="{FF2B5EF4-FFF2-40B4-BE49-F238E27FC236}">
                <a16:creationId xmlns:a16="http://schemas.microsoft.com/office/drawing/2014/main" id="{72BF6AF6-E45D-3029-DDE4-DB5533192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3125" y="3475038"/>
            <a:ext cx="1057275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тренеров организаций </a:t>
            </a:r>
            <a:b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</a:br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спортивной подготовки</a:t>
            </a:r>
          </a:p>
        </p:txBody>
      </p:sp>
      <p:sp>
        <p:nvSpPr>
          <p:cNvPr id="8202" name="5 000">
            <a:extLst>
              <a:ext uri="{FF2B5EF4-FFF2-40B4-BE49-F238E27FC236}">
                <a16:creationId xmlns:a16="http://schemas.microsoft.com/office/drawing/2014/main" id="{FAACBBF0-7A38-28A7-D408-D617A11E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0" y="4973638"/>
            <a:ext cx="8505825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2,5 </a:t>
            </a: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тыс.</a:t>
            </a:r>
          </a:p>
        </p:txBody>
      </p:sp>
      <p:sp>
        <p:nvSpPr>
          <p:cNvPr id="8203" name="тренеров…">
            <a:extLst>
              <a:ext uri="{FF2B5EF4-FFF2-40B4-BE49-F238E27FC236}">
                <a16:creationId xmlns:a16="http://schemas.microsoft.com/office/drawing/2014/main" id="{3D3E9F96-768B-46D3-7E7B-4E80463E8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3125" y="6143625"/>
            <a:ext cx="105727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специалистов по футболу</a:t>
            </a:r>
          </a:p>
        </p:txBody>
      </p:sp>
      <p:sp>
        <p:nvSpPr>
          <p:cNvPr id="8204" name="750">
            <a:extLst>
              <a:ext uri="{FF2B5EF4-FFF2-40B4-BE49-F238E27FC236}">
                <a16:creationId xmlns:a16="http://schemas.microsoft.com/office/drawing/2014/main" id="{5849585B-31DB-9832-87F7-AA7DB5794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3288" y="7058025"/>
            <a:ext cx="35401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8 </a:t>
            </a:r>
            <a:r>
              <a:rPr lang="ru-RU" altLang="ru-RU" sz="4000">
                <a:solidFill>
                  <a:srgbClr val="92D050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тыс.</a:t>
            </a:r>
          </a:p>
        </p:txBody>
      </p:sp>
      <p:sp>
        <p:nvSpPr>
          <p:cNvPr id="8205" name="тренеров…">
            <a:extLst>
              <a:ext uri="{FF2B5EF4-FFF2-40B4-BE49-F238E27FC236}">
                <a16:creationId xmlns:a16="http://schemas.microsoft.com/office/drawing/2014/main" id="{6515E7DD-4E57-4AC6-3F17-A6CB87946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3125" y="8101013"/>
            <a:ext cx="105727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специалистов по хоккею</a:t>
            </a:r>
          </a:p>
        </p:txBody>
      </p:sp>
      <p:sp>
        <p:nvSpPr>
          <p:cNvPr id="8206" name="Прямоугольник">
            <a:extLst>
              <a:ext uri="{FF2B5EF4-FFF2-40B4-BE49-F238E27FC236}">
                <a16:creationId xmlns:a16="http://schemas.microsoft.com/office/drawing/2014/main" id="{0915BBBD-A895-87F7-7300-2DB754EFB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8207" name="Ресурс 2.png" descr="Ресурс 2.png">
            <a:extLst>
              <a:ext uri="{FF2B5EF4-FFF2-40B4-BE49-F238E27FC236}">
                <a16:creationId xmlns:a16="http://schemas.microsoft.com/office/drawing/2014/main" id="{8500379F-C5D8-D276-D189-C45A14992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8208" name="Изображение 6" descr="Изображение 6">
            <a:extLst>
              <a:ext uri="{FF2B5EF4-FFF2-40B4-BE49-F238E27FC236}">
                <a16:creationId xmlns:a16="http://schemas.microsoft.com/office/drawing/2014/main" id="{181199EE-E225-DD99-E5B1-777377744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8209" name="Прямоугольник 26">
            <a:extLst>
              <a:ext uri="{FF2B5EF4-FFF2-40B4-BE49-F238E27FC236}">
                <a16:creationId xmlns:a16="http://schemas.microsoft.com/office/drawing/2014/main" id="{F5A95AAA-65B0-1CE1-8073-D984E3F66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9367838"/>
            <a:ext cx="94170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ЗА ПЕРИОД 2019 – 2022 годы прошли  повышение квалификации </a:t>
            </a:r>
            <a:r>
              <a:rPr lang="ru-RU" altLang="ru-RU" b="0" dirty="0">
                <a:solidFill>
                  <a:srgbClr val="FF0000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43,5 тыс. </a:t>
            </a:r>
            <a:r>
              <a:rPr lang="ru-RU" altLang="ru-RU" b="0" dirty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</a:rPr>
              <a:t>специалистов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Изображение" descr="Изображение">
            <a:extLst>
              <a:ext uri="{FF2B5EF4-FFF2-40B4-BE49-F238E27FC236}">
                <a16:creationId xmlns:a16="http://schemas.microsoft.com/office/drawing/2014/main" id="{CF951F2D-B50B-A28F-A781-5EB9F7480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60" name="Прямоугольник">
            <a:extLst>
              <a:ext uri="{FF2B5EF4-FFF2-40B4-BE49-F238E27FC236}">
                <a16:creationId xmlns:a16="http://schemas.microsoft.com/office/drawing/2014/main" id="{4A23B102-A33F-2FDF-734D-CD7E630019ED}"/>
              </a:ext>
            </a:extLst>
          </p:cNvPr>
          <p:cNvSpPr/>
          <p:nvPr/>
        </p:nvSpPr>
        <p:spPr>
          <a:xfrm>
            <a:off x="0" y="-14288"/>
            <a:ext cx="24384000" cy="13716001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220" name="ИНФОРМАЦИОННО-КОММУНИКАЦИОННАЯ КАМПАНИЯ">
            <a:extLst>
              <a:ext uri="{FF2B5EF4-FFF2-40B4-BE49-F238E27FC236}">
                <a16:creationId xmlns:a16="http://schemas.microsoft.com/office/drawing/2014/main" id="{44FFFE2E-6161-B7DF-14F4-DEB5D8023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1419225"/>
            <a:ext cx="14162087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ИНФОРМАЦИОННО-КОММУНИКАЦИОННАЯ</a:t>
            </a:r>
            <a:b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</a:br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КАМПАНИЯ</a:t>
            </a:r>
          </a:p>
        </p:txBody>
      </p:sp>
      <p:sp>
        <p:nvSpPr>
          <p:cNvPr id="9221" name="35">
            <a:extLst>
              <a:ext uri="{FF2B5EF4-FFF2-40B4-BE49-F238E27FC236}">
                <a16:creationId xmlns:a16="http://schemas.microsoft.com/office/drawing/2014/main" id="{D5A2F108-7B98-83E9-B70E-DA48C743C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4811713"/>
            <a:ext cx="1269047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17000"/>
              </a:lnSpc>
            </a:pPr>
            <a:r>
              <a:rPr lang="ru-RU" altLang="ru-RU" sz="10000">
                <a:solidFill>
                  <a:srgbClr val="A9E23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100 </a:t>
            </a:r>
            <a:r>
              <a:rPr lang="ru-RU" altLang="ru-RU" sz="4000">
                <a:solidFill>
                  <a:srgbClr val="A9E23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млн. человек</a:t>
            </a:r>
            <a:endParaRPr lang="ru-RU" altLang="ru-RU" sz="10000">
              <a:solidFill>
                <a:srgbClr val="A9E23F"/>
              </a:solidFill>
              <a:latin typeface="Montserrat Bold" pitchFamily="2" charset="0"/>
              <a:ea typeface="Montserrat Bold" pitchFamily="2" charset="0"/>
              <a:cs typeface="Montserrat Bold" pitchFamily="2" charset="0"/>
              <a:sym typeface="Montserrat Bold" pitchFamily="2" charset="0"/>
            </a:endParaRPr>
          </a:p>
        </p:txBody>
      </p:sp>
      <p:pic>
        <p:nvPicPr>
          <p:cNvPr id="9222" name="Ресурс 1.png" descr="Ресурс 1.png">
            <a:extLst>
              <a:ext uri="{FF2B5EF4-FFF2-40B4-BE49-F238E27FC236}">
                <a16:creationId xmlns:a16="http://schemas.microsoft.com/office/drawing/2014/main" id="{58F93E33-1A74-6AA2-529D-1D0939912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5" b="71396"/>
          <a:stretch>
            <a:fillRect/>
          </a:stretch>
        </p:blipFill>
        <p:spPr bwMode="auto">
          <a:xfrm>
            <a:off x="2030413" y="5472113"/>
            <a:ext cx="830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223" name="Прямоугольник">
            <a:extLst>
              <a:ext uri="{FF2B5EF4-FFF2-40B4-BE49-F238E27FC236}">
                <a16:creationId xmlns:a16="http://schemas.microsoft.com/office/drawing/2014/main" id="{CDBA98F5-FE9A-C3A6-9DEA-DE162A2D1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9224" name="Ресурс 2.png" descr="Ресурс 2.png">
            <a:extLst>
              <a:ext uri="{FF2B5EF4-FFF2-40B4-BE49-F238E27FC236}">
                <a16:creationId xmlns:a16="http://schemas.microsoft.com/office/drawing/2014/main" id="{1D457EBE-9EF9-E741-A4ED-338BA78D1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9225" name="Изображение 6" descr="Изображение 6">
            <a:extLst>
              <a:ext uri="{FF2B5EF4-FFF2-40B4-BE49-F238E27FC236}">
                <a16:creationId xmlns:a16="http://schemas.microsoft.com/office/drawing/2014/main" id="{0F8F2F05-A630-8F3E-39E9-EF5171EAC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0AEB7B-3CE2-E298-C176-3368BDF2090B}"/>
              </a:ext>
            </a:extLst>
          </p:cNvPr>
          <p:cNvSpPr txBox="1"/>
          <p:nvPr/>
        </p:nvSpPr>
        <p:spPr>
          <a:xfrm>
            <a:off x="2247900" y="6984197"/>
            <a:ext cx="133486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defTabSz="457200" fontAlgn="auto" hangingPunct="0"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3200" b="0" kern="0" dirty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охвачены информационно-коммуникационной кампанией, направленной на продвижение федерального проекта «Спорт – норма жизни»</a:t>
            </a:r>
            <a:endParaRPr lang="ru-RU" kern="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ИСТЕМА УПРАВЛЕНИЯ ФЕДЕРАЛЬНЫМ ПРОЕКТОМ…">
            <a:extLst>
              <a:ext uri="{FF2B5EF4-FFF2-40B4-BE49-F238E27FC236}">
                <a16:creationId xmlns:a16="http://schemas.microsoft.com/office/drawing/2014/main" id="{2AD44BA2-113F-CFC1-6ECB-25A5DAD67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1419225"/>
            <a:ext cx="1789747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СИСТЕМА УПРАВЛЕНИЯ ФЕДЕРАЛЬНЫМ ПРОЕКТОМ</a:t>
            </a:r>
          </a:p>
          <a:p>
            <a:pPr algn="l" eaLnBrk="1"/>
            <a:r>
              <a:rPr lang="ru-RU" altLang="ru-RU" sz="4500" b="0">
                <a:solidFill>
                  <a:srgbClr val="FFFFFF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Bold" pitchFamily="2" charset="0"/>
              </a:rPr>
              <a:t>«</a:t>
            </a:r>
            <a:r>
              <a:rPr lang="ru-RU" altLang="ru-RU" sz="4500" b="0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СПОРТ – НОРМА ЖИЗНИ»</a:t>
            </a:r>
          </a:p>
        </p:txBody>
      </p:sp>
      <p:sp>
        <p:nvSpPr>
          <p:cNvPr id="10243" name="Прямоугольник">
            <a:extLst>
              <a:ext uri="{FF2B5EF4-FFF2-40B4-BE49-F238E27FC236}">
                <a16:creationId xmlns:a16="http://schemas.microsoft.com/office/drawing/2014/main" id="{2F3963FF-D3B5-F06B-5DCC-8CAB6288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65000"/>
            <a:ext cx="24384000" cy="1651000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l" eaLnBrk="1">
              <a:lnSpc>
                <a:spcPts val="7300"/>
              </a:lnSpc>
            </a:pPr>
            <a:endParaRPr lang="ru-RU" altLang="ru-RU" b="0">
              <a:solidFill>
                <a:srgbClr val="A8E42C"/>
              </a:solidFill>
              <a:latin typeface="Montserrat Regular" pitchFamily="2" charset="0"/>
              <a:ea typeface="Montserrat Regular" pitchFamily="2" charset="0"/>
              <a:cs typeface="Montserrat Regular" pitchFamily="2" charset="0"/>
              <a:sym typeface="Montserrat Regular" pitchFamily="2" charset="0"/>
            </a:endParaRPr>
          </a:p>
        </p:txBody>
      </p:sp>
      <p:pic>
        <p:nvPicPr>
          <p:cNvPr id="10244" name="Ресурс 2.png" descr="Ресурс 2.png">
            <a:extLst>
              <a:ext uri="{FF2B5EF4-FFF2-40B4-BE49-F238E27FC236}">
                <a16:creationId xmlns:a16="http://schemas.microsoft.com/office/drawing/2014/main" id="{9F663D2B-8ABC-B3D0-C957-BCD1991E0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2446000"/>
            <a:ext cx="122078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0245" name="Изображение 6" descr="Изображение 6">
            <a:extLst>
              <a:ext uri="{FF2B5EF4-FFF2-40B4-BE49-F238E27FC236}">
                <a16:creationId xmlns:a16="http://schemas.microsoft.com/office/drawing/2014/main" id="{C7E45017-8D06-4402-BC55-51A63E2EC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488" y="12446000"/>
            <a:ext cx="7270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6" name="Федеральный проект…">
            <a:extLst>
              <a:ext uri="{FF2B5EF4-FFF2-40B4-BE49-F238E27FC236}">
                <a16:creationId xmlns:a16="http://schemas.microsoft.com/office/drawing/2014/main" id="{CD9B3C0C-5E5F-863A-A0D1-54ED7D77E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5919788"/>
            <a:ext cx="15354300" cy="1876425"/>
          </a:xfrm>
          <a:prstGeom prst="rect">
            <a:avLst/>
          </a:prstGeom>
          <a:solidFill>
            <a:srgbClr val="A8E4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>
              <a:lnSpc>
                <a:spcPts val="3100"/>
              </a:lnSpc>
            </a:pPr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Федеральный проект </a:t>
            </a:r>
          </a:p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Bold" pitchFamily="2" charset="0"/>
              </a:rPr>
              <a:t>«</a:t>
            </a:r>
            <a:r>
              <a:rPr lang="ru-RU" altLang="ru-RU" sz="3200" b="0">
                <a:solidFill>
                  <a:schemeClr val="tx1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Спорт – норма жизни»</a:t>
            </a:r>
          </a:p>
        </p:txBody>
      </p:sp>
      <p:sp>
        <p:nvSpPr>
          <p:cNvPr id="10247" name="Национальный проект…">
            <a:extLst>
              <a:ext uri="{FF2B5EF4-FFF2-40B4-BE49-F238E27FC236}">
                <a16:creationId xmlns:a16="http://schemas.microsoft.com/office/drawing/2014/main" id="{2478860A-0FC5-156D-FFBD-B8B5AC493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3636963"/>
            <a:ext cx="15354300" cy="1874837"/>
          </a:xfrm>
          <a:prstGeom prst="rect">
            <a:avLst/>
          </a:prstGeom>
          <a:solidFill>
            <a:srgbClr val="D5D5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Национальный проект </a:t>
            </a:r>
          </a:p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«Демография»</a:t>
            </a:r>
          </a:p>
        </p:txBody>
      </p:sp>
      <p:sp>
        <p:nvSpPr>
          <p:cNvPr id="10248" name="Региональные проекты…">
            <a:extLst>
              <a:ext uri="{FF2B5EF4-FFF2-40B4-BE49-F238E27FC236}">
                <a16:creationId xmlns:a16="http://schemas.microsoft.com/office/drawing/2014/main" id="{F2324DE6-3907-2BF8-F4D8-80C36B1E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8204200"/>
            <a:ext cx="15354300" cy="1874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 algn="ctr" defTabSz="457200" eaLnBrk="0" hangingPunct="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Региональные проекты </a:t>
            </a:r>
          </a:p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«Спорт – норма жизни»</a:t>
            </a:r>
          </a:p>
          <a:p>
            <a:pPr eaLnBrk="1"/>
            <a:r>
              <a:rPr lang="ru-RU" altLang="ru-RU" sz="3200" b="0">
                <a:solidFill>
                  <a:schemeClr val="tx1"/>
                </a:solidFill>
                <a:latin typeface="Montserrat Regular" pitchFamily="2" charset="0"/>
                <a:ea typeface="Montserrat Regular" pitchFamily="2" charset="0"/>
                <a:cs typeface="Montserrat Regular" pitchFamily="2" charset="0"/>
                <a:sym typeface="Montserrat Regular" pitchFamily="2" charset="0"/>
              </a:rPr>
              <a:t>во всех 85 субъектах Российской Федерации</a:t>
            </a:r>
          </a:p>
        </p:txBody>
      </p:sp>
      <p:sp>
        <p:nvSpPr>
          <p:cNvPr id="10249" name="Соединит. линия">
            <a:extLst>
              <a:ext uri="{FF2B5EF4-FFF2-40B4-BE49-F238E27FC236}">
                <a16:creationId xmlns:a16="http://schemas.microsoft.com/office/drawing/2014/main" id="{81F8CE96-4C3F-85E5-3CC8-8F8D2743E291}"/>
              </a:ext>
            </a:extLst>
          </p:cNvPr>
          <p:cNvSpPr>
            <a:spLocks/>
          </p:cNvSpPr>
          <p:nvPr/>
        </p:nvSpPr>
        <p:spPr bwMode="auto">
          <a:xfrm>
            <a:off x="4027488" y="5081588"/>
            <a:ext cx="317500" cy="1273175"/>
          </a:xfrm>
          <a:custGeom>
            <a:avLst/>
            <a:gdLst>
              <a:gd name="T0" fmla="*/ 158428 w 16253"/>
              <a:gd name="T1" fmla="*/ 636703 h 21600"/>
              <a:gd name="T2" fmla="*/ 158428 w 16253"/>
              <a:gd name="T3" fmla="*/ 636703 h 21600"/>
              <a:gd name="T4" fmla="*/ 158428 w 16253"/>
              <a:gd name="T5" fmla="*/ 636703 h 21600"/>
              <a:gd name="T6" fmla="*/ 158428 w 16253"/>
              <a:gd name="T7" fmla="*/ 636703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53" h="21600" extrusionOk="0">
                <a:moveTo>
                  <a:pt x="12749" y="21600"/>
                </a:moveTo>
                <a:cubicBezTo>
                  <a:pt x="-5347" y="14069"/>
                  <a:pt x="-4179" y="6869"/>
                  <a:pt x="16253" y="0"/>
                </a:cubicBezTo>
              </a:path>
            </a:pathLst>
          </a:custGeom>
          <a:noFill/>
          <a:ln w="38100">
            <a:solidFill>
              <a:srgbClr val="FFFFFF"/>
            </a:solidFill>
            <a:miter lim="400000"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Соединит. линия">
            <a:extLst>
              <a:ext uri="{FF2B5EF4-FFF2-40B4-BE49-F238E27FC236}">
                <a16:creationId xmlns:a16="http://schemas.microsoft.com/office/drawing/2014/main" id="{5DD41997-7FF2-907E-E3A6-0A51CA33F937}"/>
              </a:ext>
            </a:extLst>
          </p:cNvPr>
          <p:cNvSpPr>
            <a:spLocks/>
          </p:cNvSpPr>
          <p:nvPr/>
        </p:nvSpPr>
        <p:spPr bwMode="auto">
          <a:xfrm>
            <a:off x="4014788" y="7318375"/>
            <a:ext cx="303212" cy="1430338"/>
          </a:xfrm>
          <a:custGeom>
            <a:avLst/>
            <a:gdLst>
              <a:gd name="T0" fmla="*/ 151394 w 16220"/>
              <a:gd name="T1" fmla="*/ 715301 h 21600"/>
              <a:gd name="T2" fmla="*/ 151394 w 16220"/>
              <a:gd name="T3" fmla="*/ 715301 h 21600"/>
              <a:gd name="T4" fmla="*/ 151394 w 16220"/>
              <a:gd name="T5" fmla="*/ 715301 h 21600"/>
              <a:gd name="T6" fmla="*/ 151394 w 16220"/>
              <a:gd name="T7" fmla="*/ 7153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20" h="21600" extrusionOk="0">
                <a:moveTo>
                  <a:pt x="14027" y="21600"/>
                </a:moveTo>
                <a:cubicBezTo>
                  <a:pt x="-5380" y="14248"/>
                  <a:pt x="-4649" y="7048"/>
                  <a:pt x="16220" y="0"/>
                </a:cubicBezTo>
              </a:path>
            </a:pathLst>
          </a:custGeom>
          <a:noFill/>
          <a:ln w="38100">
            <a:solidFill>
              <a:srgbClr val="FFFFFF"/>
            </a:solidFill>
            <a:miter lim="400000"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1" name="Соединит. линия">
            <a:extLst>
              <a:ext uri="{FF2B5EF4-FFF2-40B4-BE49-F238E27FC236}">
                <a16:creationId xmlns:a16="http://schemas.microsoft.com/office/drawing/2014/main" id="{81F6C2ED-7C45-67F9-0A85-49219B4D45B2}"/>
              </a:ext>
            </a:extLst>
          </p:cNvPr>
          <p:cNvSpPr>
            <a:spLocks/>
          </p:cNvSpPr>
          <p:nvPr/>
        </p:nvSpPr>
        <p:spPr bwMode="auto">
          <a:xfrm>
            <a:off x="20053300" y="7318375"/>
            <a:ext cx="303213" cy="1430338"/>
          </a:xfrm>
          <a:custGeom>
            <a:avLst/>
            <a:gdLst>
              <a:gd name="T0" fmla="*/ 151394 w 16220"/>
              <a:gd name="T1" fmla="*/ 715301 h 21600"/>
              <a:gd name="T2" fmla="*/ 151394 w 16220"/>
              <a:gd name="T3" fmla="*/ 715301 h 21600"/>
              <a:gd name="T4" fmla="*/ 151394 w 16220"/>
              <a:gd name="T5" fmla="*/ 715301 h 21600"/>
              <a:gd name="T6" fmla="*/ 151394 w 16220"/>
              <a:gd name="T7" fmla="*/ 7153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20" h="21600" extrusionOk="0">
                <a:moveTo>
                  <a:pt x="2193" y="21600"/>
                </a:moveTo>
                <a:cubicBezTo>
                  <a:pt x="21600" y="14248"/>
                  <a:pt x="20869" y="7048"/>
                  <a:pt x="0" y="0"/>
                </a:cubicBezTo>
              </a:path>
            </a:pathLst>
          </a:custGeom>
          <a:noFill/>
          <a:ln w="38100">
            <a:solidFill>
              <a:srgbClr val="FFFFFF"/>
            </a:solidFill>
            <a:miter lim="400000"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2" name="Соединит. линия">
            <a:extLst>
              <a:ext uri="{FF2B5EF4-FFF2-40B4-BE49-F238E27FC236}">
                <a16:creationId xmlns:a16="http://schemas.microsoft.com/office/drawing/2014/main" id="{FA295A3C-AA74-91EB-65E4-49C55246546F}"/>
              </a:ext>
            </a:extLst>
          </p:cNvPr>
          <p:cNvSpPr>
            <a:spLocks/>
          </p:cNvSpPr>
          <p:nvPr/>
        </p:nvSpPr>
        <p:spPr bwMode="auto">
          <a:xfrm>
            <a:off x="20051713" y="5081588"/>
            <a:ext cx="317500" cy="1273175"/>
          </a:xfrm>
          <a:custGeom>
            <a:avLst/>
            <a:gdLst>
              <a:gd name="T0" fmla="*/ 158428 w 16253"/>
              <a:gd name="T1" fmla="*/ 636703 h 21600"/>
              <a:gd name="T2" fmla="*/ 158428 w 16253"/>
              <a:gd name="T3" fmla="*/ 636703 h 21600"/>
              <a:gd name="T4" fmla="*/ 158428 w 16253"/>
              <a:gd name="T5" fmla="*/ 636703 h 21600"/>
              <a:gd name="T6" fmla="*/ 158428 w 16253"/>
              <a:gd name="T7" fmla="*/ 636703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53" h="21600" extrusionOk="0">
                <a:moveTo>
                  <a:pt x="3504" y="21600"/>
                </a:moveTo>
                <a:cubicBezTo>
                  <a:pt x="21600" y="14069"/>
                  <a:pt x="20432" y="6869"/>
                  <a:pt x="0" y="0"/>
                </a:cubicBezTo>
              </a:path>
            </a:pathLst>
          </a:custGeom>
          <a:noFill/>
          <a:ln w="38100">
            <a:solidFill>
              <a:srgbClr val="FFFFFF"/>
            </a:solidFill>
            <a:miter lim="400000"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СПАСИБО!">
            <a:extLst>
              <a:ext uri="{FF2B5EF4-FFF2-40B4-BE49-F238E27FC236}">
                <a16:creationId xmlns:a16="http://schemas.microsoft.com/office/drawing/2014/main" id="{3C7A9921-08D9-E42F-43B9-4211AA6CC160}"/>
              </a:ext>
            </a:extLst>
          </p:cNvPr>
          <p:cNvSpPr txBox="1"/>
          <p:nvPr/>
        </p:nvSpPr>
        <p:spPr>
          <a:xfrm>
            <a:off x="10450513" y="2552700"/>
            <a:ext cx="5675312" cy="13335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none" lIns="50800" tIns="50800" rIns="50800" bIns="50800">
            <a:spAutoFit/>
          </a:bodyPr>
          <a:lstStyle>
            <a:lvl1pPr algn="l">
              <a:defRPr sz="8000" b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503</Words>
  <Application>Microsoft Macintosh PowerPoint</Application>
  <PresentationFormat>Произвольный</PresentationFormat>
  <Paragraphs>115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Helvetica Neue</vt:lpstr>
      <vt:lpstr>Arial</vt:lpstr>
      <vt:lpstr>Helvetica Neue Medium</vt:lpstr>
      <vt:lpstr>Helvetica Neue Light</vt:lpstr>
      <vt:lpstr>Montserrat ExtraBold</vt:lpstr>
      <vt:lpstr>Montserrat Medium</vt:lpstr>
      <vt:lpstr>Montserrat Bold</vt:lpstr>
      <vt:lpstr>Montserrat Regular</vt:lpstr>
      <vt:lpstr>Montserrat SemiBold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Valentina Volokitina</cp:lastModifiedBy>
  <cp:revision>39</cp:revision>
  <dcterms:modified xsi:type="dcterms:W3CDTF">2022-11-14T08:57:45Z</dcterms:modified>
</cp:coreProperties>
</file>